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75" r:id="rId6"/>
    <p:sldId id="258" r:id="rId7"/>
    <p:sldId id="259" r:id="rId8"/>
    <p:sldId id="266" r:id="rId9"/>
    <p:sldId id="267" r:id="rId10"/>
    <p:sldId id="270" r:id="rId11"/>
    <p:sldId id="263" r:id="rId12"/>
    <p:sldId id="264" r:id="rId13"/>
    <p:sldId id="272" r:id="rId14"/>
    <p:sldId id="269" r:id="rId15"/>
    <p:sldId id="273" r:id="rId16"/>
    <p:sldId id="268" r:id="rId17"/>
    <p:sldId id="274" r:id="rId18"/>
    <p:sldId id="271" r:id="rId19"/>
    <p:sldId id="260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88A"/>
    <a:srgbClr val="E06EAF"/>
    <a:srgbClr val="616163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71A20-5514-479E-88FD-ECBE767347D7}" type="doc">
      <dgm:prSet loTypeId="urn:microsoft.com/office/officeart/2005/8/layout/hList6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AU"/>
        </a:p>
      </dgm:t>
    </dgm:pt>
    <dgm:pt modelId="{74E18F99-5DAA-49A7-AFAF-73F7562D047E}">
      <dgm:prSet phldrT="[Text]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s-ES" noProof="0" dirty="0" smtClean="0"/>
            <a:t>Profesores de Universidad enfocados en farmacología, bioquímica, tecnología farmacéutica, química farmacéutica </a:t>
          </a:r>
          <a:r>
            <a:rPr lang="es-ES" noProof="0" dirty="0" err="1" smtClean="0"/>
            <a:t>etc</a:t>
          </a:r>
          <a:r>
            <a:rPr lang="es-ES" noProof="0" dirty="0" smtClean="0"/>
            <a:t>, que muestran interés en el área y adaptan las asignaturas para incorporar elementos de Atención Farmacéutica</a:t>
          </a:r>
        </a:p>
        <a:p>
          <a:pPr>
            <a:spcBef>
              <a:spcPts val="600"/>
            </a:spcBef>
            <a:spcAft>
              <a:spcPts val="1200"/>
            </a:spcAft>
          </a:pPr>
          <a:r>
            <a:rPr lang="es-ES" noProof="0" dirty="0" smtClean="0"/>
            <a:t>	</a:t>
          </a:r>
          <a:endParaRPr lang="es-ES" noProof="0" dirty="0"/>
        </a:p>
      </dgm:t>
    </dgm:pt>
    <dgm:pt modelId="{D1268EE9-078B-4A46-820C-D2FA49A5FCF9}" type="parTrans" cxnId="{B22BF189-08AA-4ED2-8AF8-A86F110497CE}">
      <dgm:prSet/>
      <dgm:spPr/>
      <dgm:t>
        <a:bodyPr/>
        <a:lstStyle/>
        <a:p>
          <a:endParaRPr lang="es-ES" noProof="0"/>
        </a:p>
      </dgm:t>
    </dgm:pt>
    <dgm:pt modelId="{2C3604EE-0E4A-43F7-BE4A-2ABD3EE007E0}" type="sibTrans" cxnId="{B22BF189-08AA-4ED2-8AF8-A86F110497CE}">
      <dgm:prSet/>
      <dgm:spPr/>
      <dgm:t>
        <a:bodyPr/>
        <a:lstStyle/>
        <a:p>
          <a:endParaRPr lang="es-ES" noProof="0"/>
        </a:p>
      </dgm:t>
    </dgm:pt>
    <dgm:pt modelId="{26DC3F21-B9B5-4A4A-A08B-8F788C4F2C30}">
      <dgm:prSet phldrT="[Text]"/>
      <dgm:spPr/>
      <dgm:t>
        <a:bodyPr/>
        <a:lstStyle/>
        <a:p>
          <a:r>
            <a:rPr lang="es-ES" noProof="0" smtClean="0"/>
            <a:t>Aparece la asignatura de Atención Farmacéutica desarrollada por los profesores de las áreas anteriores que además comienzan a formar doctorados en esta área.</a:t>
          </a:r>
          <a:endParaRPr lang="es-ES" noProof="0" dirty="0"/>
        </a:p>
      </dgm:t>
    </dgm:pt>
    <dgm:pt modelId="{1E3CB2F5-9B79-484A-A604-9C49D7FA585E}" type="parTrans" cxnId="{7A67F8B3-60BF-4496-9E9B-B72E80A1EC4D}">
      <dgm:prSet/>
      <dgm:spPr/>
      <dgm:t>
        <a:bodyPr/>
        <a:lstStyle/>
        <a:p>
          <a:endParaRPr lang="es-ES" noProof="0"/>
        </a:p>
      </dgm:t>
    </dgm:pt>
    <dgm:pt modelId="{05D81A43-6BC5-45F8-BA9D-DC2210BB4937}" type="sibTrans" cxnId="{7A67F8B3-60BF-4496-9E9B-B72E80A1EC4D}">
      <dgm:prSet/>
      <dgm:spPr/>
      <dgm:t>
        <a:bodyPr/>
        <a:lstStyle/>
        <a:p>
          <a:endParaRPr lang="es-ES" noProof="0"/>
        </a:p>
      </dgm:t>
    </dgm:pt>
    <dgm:pt modelId="{140F890F-3284-41A9-909E-8A75601EC093}">
      <dgm:prSet phldrT="[Text]"/>
      <dgm:spPr/>
      <dgm:t>
        <a:bodyPr/>
        <a:lstStyle/>
        <a:p>
          <a:r>
            <a:rPr lang="es-ES" noProof="0" dirty="0" smtClean="0"/>
            <a:t>Se crean departamentos de practica farmacéutica con los profesores de los nuevos doctorados o contratando otros y se integran asignaturas de Atención Farmacéutica en el currículo .</a:t>
          </a:r>
          <a:endParaRPr lang="es-ES" noProof="0" dirty="0"/>
        </a:p>
      </dgm:t>
    </dgm:pt>
    <dgm:pt modelId="{0093CDD6-46C8-446F-A3CB-85E3D6B3DCA7}" type="parTrans" cxnId="{A885675B-F35F-47DD-9450-F8E4068EB407}">
      <dgm:prSet/>
      <dgm:spPr/>
      <dgm:t>
        <a:bodyPr/>
        <a:lstStyle/>
        <a:p>
          <a:endParaRPr lang="es-ES" noProof="0"/>
        </a:p>
      </dgm:t>
    </dgm:pt>
    <dgm:pt modelId="{32BD3E53-9FA6-461F-A13E-16A6B427AC4D}" type="sibTrans" cxnId="{A885675B-F35F-47DD-9450-F8E4068EB407}">
      <dgm:prSet/>
      <dgm:spPr/>
      <dgm:t>
        <a:bodyPr/>
        <a:lstStyle/>
        <a:p>
          <a:endParaRPr lang="es-ES" noProof="0"/>
        </a:p>
      </dgm:t>
    </dgm:pt>
    <dgm:pt modelId="{2B1179FC-54DC-4A7D-B67F-90E337C1973B}" type="pres">
      <dgm:prSet presAssocID="{1B571A20-5514-479E-88FD-ECBE76734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1D641A0-5284-447A-83F8-91F5EDA89EA0}" type="pres">
      <dgm:prSet presAssocID="{74E18F99-5DAA-49A7-AFAF-73F7562D04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35DC13-62FD-4760-BFF8-F9360205D2B6}" type="pres">
      <dgm:prSet presAssocID="{2C3604EE-0E4A-43F7-BE4A-2ABD3EE007E0}" presName="sibTrans" presStyleCnt="0"/>
      <dgm:spPr/>
      <dgm:t>
        <a:bodyPr/>
        <a:lstStyle/>
        <a:p>
          <a:endParaRPr lang="en-US"/>
        </a:p>
      </dgm:t>
    </dgm:pt>
    <dgm:pt modelId="{0A8C238B-07AB-46CD-A327-6AA1155FE02A}" type="pres">
      <dgm:prSet presAssocID="{26DC3F21-B9B5-4A4A-A08B-8F788C4F2C30}" presName="node" presStyleLbl="node1" presStyleIdx="1" presStyleCnt="3" custScaleX="8997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A475DA-678B-4EA6-99A0-CBC28D235C7C}" type="pres">
      <dgm:prSet presAssocID="{05D81A43-6BC5-45F8-BA9D-DC2210BB4937}" presName="sibTrans" presStyleCnt="0"/>
      <dgm:spPr/>
      <dgm:t>
        <a:bodyPr/>
        <a:lstStyle/>
        <a:p>
          <a:endParaRPr lang="en-US"/>
        </a:p>
      </dgm:t>
    </dgm:pt>
    <dgm:pt modelId="{E1537E80-EEF5-41F2-84C2-772598B10553}" type="pres">
      <dgm:prSet presAssocID="{140F890F-3284-41A9-909E-8A75601EC093}" presName="node" presStyleLbl="node1" presStyleIdx="2" presStyleCnt="3" custScaleX="8327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2BF189-08AA-4ED2-8AF8-A86F110497CE}" srcId="{1B571A20-5514-479E-88FD-ECBE767347D7}" destId="{74E18F99-5DAA-49A7-AFAF-73F7562D047E}" srcOrd="0" destOrd="0" parTransId="{D1268EE9-078B-4A46-820C-D2FA49A5FCF9}" sibTransId="{2C3604EE-0E4A-43F7-BE4A-2ABD3EE007E0}"/>
    <dgm:cxn modelId="{87F3DB1D-EB91-4B4A-BB28-5C9D4E6CF4B6}" type="presOf" srcId="{74E18F99-5DAA-49A7-AFAF-73F7562D047E}" destId="{D1D641A0-5284-447A-83F8-91F5EDA89EA0}" srcOrd="0" destOrd="0" presId="urn:microsoft.com/office/officeart/2005/8/layout/hList6"/>
    <dgm:cxn modelId="{7A67F8B3-60BF-4496-9E9B-B72E80A1EC4D}" srcId="{1B571A20-5514-479E-88FD-ECBE767347D7}" destId="{26DC3F21-B9B5-4A4A-A08B-8F788C4F2C30}" srcOrd="1" destOrd="0" parTransId="{1E3CB2F5-9B79-484A-A604-9C49D7FA585E}" sibTransId="{05D81A43-6BC5-45F8-BA9D-DC2210BB4937}"/>
    <dgm:cxn modelId="{63572924-8DE6-4CB7-BA6C-162252C5068C}" type="presOf" srcId="{1B571A20-5514-479E-88FD-ECBE767347D7}" destId="{2B1179FC-54DC-4A7D-B67F-90E337C1973B}" srcOrd="0" destOrd="0" presId="urn:microsoft.com/office/officeart/2005/8/layout/hList6"/>
    <dgm:cxn modelId="{9F6473D0-C48A-4CC3-8C42-2DF3EE29B2EF}" type="presOf" srcId="{26DC3F21-B9B5-4A4A-A08B-8F788C4F2C30}" destId="{0A8C238B-07AB-46CD-A327-6AA1155FE02A}" srcOrd="0" destOrd="0" presId="urn:microsoft.com/office/officeart/2005/8/layout/hList6"/>
    <dgm:cxn modelId="{A885675B-F35F-47DD-9450-F8E4068EB407}" srcId="{1B571A20-5514-479E-88FD-ECBE767347D7}" destId="{140F890F-3284-41A9-909E-8A75601EC093}" srcOrd="2" destOrd="0" parTransId="{0093CDD6-46C8-446F-A3CB-85E3D6B3DCA7}" sibTransId="{32BD3E53-9FA6-461F-A13E-16A6B427AC4D}"/>
    <dgm:cxn modelId="{9F395189-0E4B-4149-ABA7-7976C6A52EF0}" type="presOf" srcId="{140F890F-3284-41A9-909E-8A75601EC093}" destId="{E1537E80-EEF5-41F2-84C2-772598B10553}" srcOrd="0" destOrd="0" presId="urn:microsoft.com/office/officeart/2005/8/layout/hList6"/>
    <dgm:cxn modelId="{A4A5B819-A07F-4564-81DF-504C04DCEA61}" type="presParOf" srcId="{2B1179FC-54DC-4A7D-B67F-90E337C1973B}" destId="{D1D641A0-5284-447A-83F8-91F5EDA89EA0}" srcOrd="0" destOrd="0" presId="urn:microsoft.com/office/officeart/2005/8/layout/hList6"/>
    <dgm:cxn modelId="{4AC0134B-B206-4F18-8486-4C0D3808AF92}" type="presParOf" srcId="{2B1179FC-54DC-4A7D-B67F-90E337C1973B}" destId="{7835DC13-62FD-4760-BFF8-F9360205D2B6}" srcOrd="1" destOrd="0" presId="urn:microsoft.com/office/officeart/2005/8/layout/hList6"/>
    <dgm:cxn modelId="{25DA2548-D9CA-46D9-9726-D1B607EEA764}" type="presParOf" srcId="{2B1179FC-54DC-4A7D-B67F-90E337C1973B}" destId="{0A8C238B-07AB-46CD-A327-6AA1155FE02A}" srcOrd="2" destOrd="0" presId="urn:microsoft.com/office/officeart/2005/8/layout/hList6"/>
    <dgm:cxn modelId="{28A753A0-F2FC-40D4-800A-6917F9CE0499}" type="presParOf" srcId="{2B1179FC-54DC-4A7D-B67F-90E337C1973B}" destId="{9CA475DA-678B-4EA6-99A0-CBC28D235C7C}" srcOrd="3" destOrd="0" presId="urn:microsoft.com/office/officeart/2005/8/layout/hList6"/>
    <dgm:cxn modelId="{C6350AB1-E329-4B57-8E15-709A811B441D}" type="presParOf" srcId="{2B1179FC-54DC-4A7D-B67F-90E337C1973B}" destId="{E1537E80-EEF5-41F2-84C2-772598B1055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63330-1482-445B-980F-9ED1F901D63E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2A7E6-3AC2-4F9A-85A4-2C241E2746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E7596-1DDC-4A50-9C80-326E92AD4AA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8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98" y="5958483"/>
            <a:ext cx="1401288" cy="8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1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t>01/05/2021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71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t>01/05/2021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93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E388A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4791076"/>
            <a:ext cx="7772400" cy="6108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6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7E388A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5538"/>
            <a:ext cx="8229600" cy="4525963"/>
          </a:xfrm>
        </p:spPr>
        <p:txBody>
          <a:bodyPr/>
          <a:lstStyle>
            <a:lvl1pPr>
              <a:buClr>
                <a:srgbClr val="7E388A"/>
              </a:buClr>
              <a:defRPr>
                <a:solidFill>
                  <a:srgbClr val="616163"/>
                </a:solidFill>
              </a:defRPr>
            </a:lvl1pPr>
            <a:lvl2pPr>
              <a:buClr>
                <a:srgbClr val="97BF0D"/>
              </a:buClr>
              <a:defRPr>
                <a:solidFill>
                  <a:srgbClr val="616163"/>
                </a:solidFill>
              </a:defRPr>
            </a:lvl2pPr>
            <a:lvl3pPr>
              <a:buClr>
                <a:srgbClr val="7E388A"/>
              </a:buClr>
              <a:defRPr>
                <a:solidFill>
                  <a:srgbClr val="616163"/>
                </a:solidFill>
              </a:defRPr>
            </a:lvl3pPr>
            <a:lvl4pPr>
              <a:defRPr>
                <a:solidFill>
                  <a:srgbClr val="616163"/>
                </a:solidFill>
              </a:defRPr>
            </a:lvl4pPr>
            <a:lvl5pPr>
              <a:defRPr>
                <a:solidFill>
                  <a:srgbClr val="61616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133072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t>01/05/2021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94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t>01/05/2021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2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t>01/05/2021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50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t>01/05/2021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64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t>01/05/2021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44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t>01/05/2021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66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1E93-99F1-904A-8AB3-53BD27926123}" type="datetimeFigureOut">
              <a:rPr lang="es-ES" smtClean="0"/>
              <a:t>01/05/2021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5683B-C634-F745-A85F-D8DE0B304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56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hyperlink" Target="https://www.dropbox.com/sh/apvpjw9nz2ts40r/AAA3dPYzoV7PZBKx4JyuZe58a/16UTS171014.jpg?dl=0" TargetMode="Externa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05474" y="5280166"/>
            <a:ext cx="6400800" cy="743624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/>
              <a:t>Prof. Charlie Benrimoj, Prof. de Practica Farmacéutica</a:t>
            </a:r>
          </a:p>
          <a:p>
            <a:r>
              <a:rPr lang="es-ES" sz="2000" dirty="0" smtClean="0"/>
              <a:t>Universidad Tecnológica de Sídney,  Australia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8" y="3879362"/>
            <a:ext cx="4915759" cy="11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5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4594" y="1861683"/>
            <a:ext cx="8834811" cy="3943581"/>
            <a:chOff x="154594" y="1213611"/>
            <a:chExt cx="8834811" cy="3943581"/>
          </a:xfrm>
        </p:grpSpPr>
        <p:pic>
          <p:nvPicPr>
            <p:cNvPr id="7" name="Picture 6" descr="Screenshot 2014-04-03 15.19.1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5" b="5582"/>
            <a:stretch/>
          </p:blipFill>
          <p:spPr>
            <a:xfrm>
              <a:off x="154594" y="1213611"/>
              <a:ext cx="8834811" cy="394358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841256" y="1880748"/>
              <a:ext cx="617434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/>
                <a:t>159</a:t>
              </a:r>
              <a:endParaRPr lang="en-AU" sz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070834" y="2699768"/>
              <a:ext cx="737837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/>
                <a:t>400*</a:t>
              </a:r>
              <a:endParaRPr lang="en-AU" sz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302373" y="3497737"/>
              <a:ext cx="617434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/>
                <a:t>70</a:t>
              </a:r>
              <a:endParaRPr lang="en-AU" sz="1200" dirty="0"/>
            </a:p>
          </p:txBody>
        </p:sp>
      </p:grpSp>
      <p:pic>
        <p:nvPicPr>
          <p:cNvPr id="14" name="Picture 9" descr="THINK CHANGE DO for letterhead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4125"/>
            <a:ext cx="321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919807" y="2247900"/>
            <a:ext cx="1471593" cy="9429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99241" y="2528820"/>
            <a:ext cx="1471593" cy="9429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4594" y="2557395"/>
            <a:ext cx="1471593" cy="47148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9511" y="373711"/>
            <a:ext cx="7745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Base de datos del </a:t>
            </a:r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Currículo</a:t>
            </a:r>
            <a:r>
              <a:rPr lang="es-ES_tradnl" sz="2800" b="1" dirty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en UTS Pharmacy</a:t>
            </a:r>
            <a:endParaRPr lang="es-ES_tradnl" sz="2800" b="1" dirty="0">
              <a:solidFill>
                <a:srgbClr val="7E388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72" y="5971662"/>
            <a:ext cx="1401288" cy="8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012" y="25883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Ejemplo 1: Como abordar las competencias y los estándares de práctica con asignaturas del currículo</a:t>
            </a:r>
            <a:endParaRPr lang="es-E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421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080" y="1306437"/>
            <a:ext cx="4399535" cy="20640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1800" b="1" dirty="0" smtClean="0"/>
              <a:t>Estándar 7.1</a:t>
            </a:r>
            <a:r>
              <a:rPr lang="es-ES" sz="1800" b="1" i="1" dirty="0" smtClean="0"/>
              <a:t>  Contribuir a la toma de decisiones clínicas</a:t>
            </a:r>
            <a:endParaRPr lang="es-ES" sz="1800" dirty="0" smtClean="0"/>
          </a:p>
          <a:p>
            <a:r>
              <a:rPr lang="es-ES" sz="1800" dirty="0" smtClean="0"/>
              <a:t>Elemento 1 – </a:t>
            </a:r>
            <a:r>
              <a:rPr lang="es-ES" sz="1800" i="1" dirty="0" smtClean="0"/>
              <a:t>Obtener una historia farmacoterapéutica apropiada</a:t>
            </a:r>
            <a:endParaRPr lang="es-ES" sz="1800" dirty="0" smtClean="0"/>
          </a:p>
          <a:p>
            <a:r>
              <a:rPr lang="es-ES" sz="1800" dirty="0" smtClean="0"/>
              <a:t>Elemento 2 – Evaluar la gestión de la farmacoterapia del paciente</a:t>
            </a:r>
          </a:p>
          <a:p>
            <a:r>
              <a:rPr lang="es-ES" sz="1800" dirty="0" smtClean="0"/>
              <a:t>Elemento 3 – Recomendar un cambio en la farmacoterapia del paciente</a:t>
            </a:r>
          </a:p>
          <a:p>
            <a:r>
              <a:rPr lang="es-ES" sz="1800" dirty="0" smtClean="0"/>
              <a:t>Elemento 4 – Ayudar y fomentar la autogestión del paciente</a:t>
            </a:r>
            <a:endParaRPr lang="es-ES" sz="1800" dirty="0"/>
          </a:p>
        </p:txBody>
      </p:sp>
      <p:pic>
        <p:nvPicPr>
          <p:cNvPr id="1026" name="Picture 2" descr="Screenshot 2014-10-30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0" y="1100557"/>
            <a:ext cx="2441243" cy="23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creenshot 2014-10-30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39" y="1100557"/>
            <a:ext cx="1639018" cy="23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59829"/>
              </p:ext>
            </p:extLst>
          </p:nvPr>
        </p:nvGraphicFramePr>
        <p:xfrm>
          <a:off x="363103" y="3618713"/>
          <a:ext cx="8418573" cy="32004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684833"/>
                <a:gridCol w="3366870"/>
                <a:gridCol w="3366870"/>
              </a:tblGrid>
              <a:tr h="277012">
                <a:tc>
                  <a:txBody>
                    <a:bodyPr/>
                    <a:lstStyle/>
                    <a:p>
                      <a:r>
                        <a:rPr lang="es-ES" sz="1000" kern="1200" noProof="0" dirty="0" err="1" smtClean="0">
                          <a:effectLst/>
                        </a:rPr>
                        <a:t>Estandar</a:t>
                      </a:r>
                      <a:endParaRPr lang="es-ES" sz="1000" kern="1200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61340" indent="-492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s-ES" sz="1000" kern="1200" noProof="0" dirty="0" smtClean="0">
                          <a:effectLst/>
                        </a:rPr>
                        <a:t>UTS </a:t>
                      </a:r>
                      <a:r>
                        <a:rPr lang="es-ES" sz="1000" kern="1200" noProof="0" dirty="0" err="1" smtClean="0">
                          <a:effectLst/>
                        </a:rPr>
                        <a:t>Learning</a:t>
                      </a:r>
                      <a:r>
                        <a:rPr lang="es-ES" sz="1000" kern="1200" noProof="0" dirty="0" smtClean="0">
                          <a:effectLst/>
                        </a:rPr>
                        <a:t> </a:t>
                      </a:r>
                      <a:r>
                        <a:rPr lang="es-ES" sz="1000" kern="1200" noProof="0" dirty="0" err="1" smtClean="0">
                          <a:effectLst/>
                        </a:rPr>
                        <a:t>outcome</a:t>
                      </a:r>
                      <a:endParaRPr lang="es-ES" sz="1000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36550" indent="-2679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kern="1200" noProof="0" dirty="0" smtClean="0">
                          <a:effectLst/>
                        </a:rPr>
                        <a:t>Asignatura</a:t>
                      </a:r>
                      <a:r>
                        <a:rPr lang="es-ES" sz="1000" kern="1200" baseline="0" noProof="0" dirty="0" smtClean="0">
                          <a:effectLst/>
                        </a:rPr>
                        <a:t> y actividades que abordan cada </a:t>
                      </a:r>
                      <a:r>
                        <a:rPr lang="es-ES" sz="1000" kern="1200" baseline="0" noProof="0" dirty="0" err="1" smtClean="0">
                          <a:effectLst/>
                        </a:rPr>
                        <a:t>learning</a:t>
                      </a:r>
                      <a:r>
                        <a:rPr lang="es-ES" sz="1000" kern="1200" baseline="0" noProof="0" dirty="0" smtClean="0">
                          <a:effectLst/>
                        </a:rPr>
                        <a:t> </a:t>
                      </a:r>
                      <a:r>
                        <a:rPr lang="es-ES" sz="1000" kern="1200" baseline="0" noProof="0" dirty="0" err="1" smtClean="0">
                          <a:effectLst/>
                        </a:rPr>
                        <a:t>outcome</a:t>
                      </a:r>
                      <a:endParaRPr lang="es-ES" sz="1000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65547">
                <a:tc>
                  <a:txBody>
                    <a:bodyPr/>
                    <a:lstStyle/>
                    <a:p>
                      <a:r>
                        <a:rPr lang="es-ES" sz="1000" noProof="0" dirty="0" smtClean="0"/>
                        <a:t>Recomendar un cambio en la farmacoterapia del paciente</a:t>
                      </a:r>
                    </a:p>
                    <a:p>
                      <a:endParaRPr lang="es-ES" sz="1000" noProof="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61340" indent="-492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s-ES" sz="1000" noProof="0" dirty="0" smtClean="0">
                          <a:effectLst/>
                        </a:rPr>
                        <a:t>0174	Emplear un enfoque en la</a:t>
                      </a:r>
                      <a:r>
                        <a:rPr lang="es-ES" sz="1000" baseline="0" noProof="0" dirty="0" smtClean="0">
                          <a:effectLst/>
                        </a:rPr>
                        <a:t> atención al paciente que integra servicios realizados por otros profesionales sanitarios</a:t>
                      </a:r>
                      <a:endParaRPr lang="es-ES" sz="1000" noProof="0" dirty="0" smtClean="0">
                        <a:effectLst/>
                      </a:endParaRPr>
                    </a:p>
                    <a:p>
                      <a:pPr marL="561340" indent="-492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s-ES" sz="1000" noProof="0" dirty="0" smtClean="0">
                          <a:effectLst/>
                        </a:rPr>
                        <a:t>0178	Aplicar los principios del ‘</a:t>
                      </a:r>
                      <a:r>
                        <a:rPr lang="es-ES" sz="1000" noProof="0" dirty="0" err="1" smtClean="0">
                          <a:effectLst/>
                        </a:rPr>
                        <a:t>goal</a:t>
                      </a:r>
                      <a:r>
                        <a:rPr lang="es-ES" sz="1000" noProof="0" dirty="0" smtClean="0">
                          <a:effectLst/>
                        </a:rPr>
                        <a:t> </a:t>
                      </a:r>
                      <a:r>
                        <a:rPr lang="es-ES" sz="1000" noProof="0" dirty="0" err="1" smtClean="0">
                          <a:effectLst/>
                        </a:rPr>
                        <a:t>setting</a:t>
                      </a:r>
                      <a:r>
                        <a:rPr lang="es-ES" sz="1000" noProof="0" dirty="0" smtClean="0">
                          <a:effectLst/>
                        </a:rPr>
                        <a:t>’ en la gestión de la salud</a:t>
                      </a:r>
                    </a:p>
                    <a:p>
                      <a:pPr marL="561340" indent="-492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s-ES" sz="1000" noProof="0" dirty="0" smtClean="0">
                          <a:effectLst/>
                        </a:rPr>
                        <a:t>0218	Describir las posibles</a:t>
                      </a:r>
                      <a:r>
                        <a:rPr lang="es-ES" sz="1000" baseline="0" noProof="0" dirty="0" smtClean="0">
                          <a:effectLst/>
                        </a:rPr>
                        <a:t> causas de variabilidad en la respuesta a los tratamientos farmacológicos</a:t>
                      </a:r>
                      <a:endParaRPr lang="es-ES" sz="1000" noProof="0" dirty="0" smtClean="0">
                        <a:effectLst/>
                      </a:endParaRPr>
                    </a:p>
                    <a:p>
                      <a:pPr marL="561340" indent="-492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s-ES" sz="1000" noProof="0" dirty="0" smtClean="0">
                          <a:effectLst/>
                        </a:rPr>
                        <a:t>0219	Describir la base científica y aplicar estrategias para la individualización de dosis para</a:t>
                      </a:r>
                      <a:r>
                        <a:rPr lang="es-ES" sz="1000" baseline="0" noProof="0" dirty="0" smtClean="0">
                          <a:effectLst/>
                        </a:rPr>
                        <a:t> controlar la variabilidad en la respuesta a los medicamentos</a:t>
                      </a:r>
                      <a:endParaRPr lang="es-ES" sz="1000" noProof="0" dirty="0" smtClean="0">
                        <a:effectLst/>
                      </a:endParaRPr>
                    </a:p>
                    <a:p>
                      <a:pPr marL="561340" indent="-492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s-ES" sz="1000" noProof="0" dirty="0" smtClean="0">
                          <a:effectLst/>
                        </a:rPr>
                        <a:t>0220	Describir las causas de toxicidad y reacciones adversas a los medicamentos</a:t>
                      </a:r>
                    </a:p>
                    <a:p>
                      <a:pPr marL="561340" indent="-492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s-ES" sz="1000" noProof="0" dirty="0" smtClean="0">
                          <a:effectLst/>
                        </a:rPr>
                        <a:t>0221	Describir posibilidades en la gestión clínica de la toxicidad y reacciones adversas de medicamentos</a:t>
                      </a:r>
                    </a:p>
                    <a:p>
                      <a:pPr marL="561340" indent="-4927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s-ES" sz="1000" noProof="0" dirty="0" smtClean="0">
                          <a:effectLst/>
                        </a:rPr>
                        <a:t>0536	Aplicar y evaluar practicas basadas en la evidencia a la hora de realizar intervenciones clínicas</a:t>
                      </a:r>
                      <a:endParaRPr lang="es-ES" sz="1000" noProof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36550" indent="-2679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noProof="0" dirty="0" smtClean="0">
                          <a:effectLst/>
                        </a:rPr>
                        <a:t>Servicios Profesionales 2: Taller – Casos prácticos de intervenciones clínicas </a:t>
                      </a:r>
                    </a:p>
                    <a:p>
                      <a:pPr marL="336550" indent="-2679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noProof="0" dirty="0" smtClean="0">
                          <a:effectLst/>
                        </a:rPr>
                        <a:t>Servicios Profesionales 4: Taller – Alta hospitalaria</a:t>
                      </a:r>
                    </a:p>
                    <a:p>
                      <a:pPr marL="336550" indent="-2679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noProof="0" dirty="0" err="1" smtClean="0">
                          <a:effectLst/>
                        </a:rPr>
                        <a:t>Drug</a:t>
                      </a:r>
                      <a:r>
                        <a:rPr lang="es-ES" sz="1000" noProof="0" dirty="0" smtClean="0">
                          <a:effectLst/>
                        </a:rPr>
                        <a:t> </a:t>
                      </a:r>
                      <a:r>
                        <a:rPr lang="es-ES" sz="1000" noProof="0" dirty="0" err="1" smtClean="0">
                          <a:effectLst/>
                        </a:rPr>
                        <a:t>Disposition</a:t>
                      </a:r>
                      <a:r>
                        <a:rPr lang="es-ES" sz="1000" noProof="0" dirty="0" smtClean="0">
                          <a:effectLst/>
                        </a:rPr>
                        <a:t>: Presentación en grupo– Prevención secundaria de evento cardiovascular</a:t>
                      </a:r>
                    </a:p>
                    <a:p>
                      <a:pPr marL="336550" indent="-2679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noProof="0" dirty="0" err="1" smtClean="0">
                          <a:effectLst/>
                        </a:rPr>
                        <a:t>Drug</a:t>
                      </a:r>
                      <a:r>
                        <a:rPr lang="es-ES" sz="1000" noProof="0" dirty="0" smtClean="0">
                          <a:effectLst/>
                        </a:rPr>
                        <a:t> </a:t>
                      </a:r>
                      <a:r>
                        <a:rPr lang="es-ES" sz="1000" noProof="0" dirty="0" err="1" smtClean="0">
                          <a:effectLst/>
                        </a:rPr>
                        <a:t>Disposition</a:t>
                      </a:r>
                      <a:r>
                        <a:rPr lang="es-ES" sz="1000" noProof="0" dirty="0" smtClean="0">
                          <a:effectLst/>
                        </a:rPr>
                        <a:t>: Clase – Variabilidad del PK y monitorización de la farmacoterapia</a:t>
                      </a:r>
                      <a:br>
                        <a:rPr lang="es-ES" sz="1000" noProof="0" dirty="0" smtClean="0">
                          <a:effectLst/>
                        </a:rPr>
                      </a:br>
                      <a:endParaRPr lang="es-ES" sz="1000" noProof="0" dirty="0" smtClean="0">
                        <a:effectLst/>
                      </a:endParaRPr>
                    </a:p>
                    <a:p>
                      <a:pPr marL="336550" indent="-2679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noProof="0" dirty="0" err="1" smtClean="0">
                          <a:effectLst/>
                        </a:rPr>
                        <a:t>Drug</a:t>
                      </a:r>
                      <a:r>
                        <a:rPr lang="es-ES" sz="1000" noProof="0" dirty="0" smtClean="0">
                          <a:effectLst/>
                        </a:rPr>
                        <a:t> </a:t>
                      </a:r>
                      <a:r>
                        <a:rPr lang="es-ES" sz="1000" noProof="0" dirty="0" err="1" smtClean="0">
                          <a:effectLst/>
                        </a:rPr>
                        <a:t>Disposition</a:t>
                      </a:r>
                      <a:r>
                        <a:rPr lang="es-ES" sz="1000" noProof="0" dirty="0" smtClean="0">
                          <a:effectLst/>
                        </a:rPr>
                        <a:t>: Clase – Toxicidad de los medicamentos y PRM</a:t>
                      </a:r>
                    </a:p>
                    <a:p>
                      <a:pPr marL="336550" indent="-2679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noProof="0" dirty="0" smtClean="0">
                          <a:effectLst/>
                        </a:rPr>
                        <a:t>Farmacoterapia integrada 1: Clase – Tratamiento farmacológico actual de la fibrosis quística o opciones de futuro</a:t>
                      </a:r>
                    </a:p>
                    <a:p>
                      <a:pPr marL="336550" indent="-2679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noProof="0" dirty="0" smtClean="0">
                          <a:effectLst/>
                        </a:rPr>
                        <a:t>Servicios Profesionales 2: Taller – Herramientas tecnológicas para la</a:t>
                      </a:r>
                      <a:r>
                        <a:rPr lang="es-ES" sz="1000" baseline="0" noProof="0" dirty="0" smtClean="0">
                          <a:effectLst/>
                        </a:rPr>
                        <a:t> identificación de la falta de adherencia</a:t>
                      </a:r>
                      <a:endParaRPr lang="es-ES" sz="1000" noProof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684080" y="2146510"/>
            <a:ext cx="4057650" cy="606215"/>
          </a:xfrm>
          <a:prstGeom prst="ellipse">
            <a:avLst/>
          </a:prstGeom>
          <a:noFill/>
          <a:ln w="38100">
            <a:solidFill>
              <a:srgbClr val="7E38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4594" y="1861683"/>
            <a:ext cx="8834811" cy="3943581"/>
            <a:chOff x="154594" y="1213611"/>
            <a:chExt cx="8834811" cy="3943581"/>
          </a:xfrm>
        </p:grpSpPr>
        <p:pic>
          <p:nvPicPr>
            <p:cNvPr id="7" name="Picture 6" descr="Screenshot 2014-04-03 15.19.1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5" b="5582"/>
            <a:stretch/>
          </p:blipFill>
          <p:spPr>
            <a:xfrm>
              <a:off x="154594" y="1213611"/>
              <a:ext cx="8834811" cy="394358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841256" y="1880748"/>
              <a:ext cx="617434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/>
                <a:t>159</a:t>
              </a:r>
              <a:endParaRPr lang="en-AU" sz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070834" y="2699768"/>
              <a:ext cx="737837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/>
                <a:t>400*</a:t>
              </a:r>
              <a:endParaRPr lang="en-AU" sz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302373" y="3497737"/>
              <a:ext cx="617434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/>
                <a:t>70</a:t>
              </a:r>
              <a:endParaRPr lang="en-AU" sz="1200" dirty="0"/>
            </a:p>
          </p:txBody>
        </p:sp>
      </p:grpSp>
      <p:pic>
        <p:nvPicPr>
          <p:cNvPr id="14" name="Picture 9" descr="THINK CHANGE DO for letterhead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4125"/>
            <a:ext cx="321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57382" y="2314575"/>
            <a:ext cx="1471593" cy="9429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99241" y="2489866"/>
            <a:ext cx="1471593" cy="9429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9511" y="373711"/>
            <a:ext cx="7745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Base de datos del </a:t>
            </a:r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Currículo</a:t>
            </a:r>
            <a:r>
              <a:rPr lang="es-ES_tradnl" sz="2800" b="1" dirty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en UTS Pharmacy</a:t>
            </a:r>
            <a:endParaRPr lang="es-ES_tradnl" sz="2800" b="1" dirty="0">
              <a:solidFill>
                <a:srgbClr val="7E388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93" y="5958483"/>
            <a:ext cx="1401288" cy="8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naZhu_UTSPharmacy_147 copy.jpg"/>
          <p:cNvPicPr>
            <a:picLocks noChangeAspect="1"/>
          </p:cNvPicPr>
          <p:nvPr/>
        </p:nvPicPr>
        <p:blipFill rotWithShape="1"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"/>
          <a:stretch/>
        </p:blipFill>
        <p:spPr>
          <a:xfrm>
            <a:off x="-3555" y="1164566"/>
            <a:ext cx="9147555" cy="5693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4" y="207024"/>
            <a:ext cx="9126726" cy="957542"/>
          </a:xfrm>
        </p:spPr>
        <p:txBody>
          <a:bodyPr>
            <a:noAutofit/>
          </a:bodyPr>
          <a:lstStyle/>
          <a:p>
            <a:r>
              <a:rPr lang="es-ES" sz="3200" dirty="0" smtClean="0"/>
              <a:t>Ejemplo 2: Como abordar la acreditación del currículo mediante </a:t>
            </a:r>
            <a:r>
              <a:rPr lang="es-ES" sz="3200" dirty="0" err="1" smtClean="0"/>
              <a:t>learning</a:t>
            </a:r>
            <a:r>
              <a:rPr lang="es-ES" sz="3200" dirty="0" smtClean="0"/>
              <a:t> </a:t>
            </a:r>
            <a:r>
              <a:rPr lang="es-ES" sz="3200" dirty="0" err="1" smtClean="0"/>
              <a:t>outcomes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512102"/>
              </p:ext>
            </p:extLst>
          </p:nvPr>
        </p:nvGraphicFramePr>
        <p:xfrm>
          <a:off x="617349" y="1451029"/>
          <a:ext cx="5555411" cy="467039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79477"/>
                <a:gridCol w="3775934"/>
              </a:tblGrid>
              <a:tr h="442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noProof="0" dirty="0" smtClean="0">
                          <a:effectLst/>
                        </a:rPr>
                        <a:t>Acreditación de Currículo (ANECA)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noProof="0" dirty="0" smtClean="0">
                        <a:effectLst/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5983" marR="65983" marT="0" marB="0"/>
                </a:tc>
                <a:tc>
                  <a:txBody>
                    <a:bodyPr/>
                    <a:lstStyle/>
                    <a:p>
                      <a:pPr marL="291465" indent="-291465">
                        <a:spcAft>
                          <a:spcPts val="0"/>
                        </a:spcAft>
                      </a:pPr>
                      <a:r>
                        <a:rPr lang="es-ES" sz="1100" noProof="0" dirty="0" err="1" smtClean="0">
                          <a:effectLst/>
                        </a:rPr>
                        <a:t>Learning</a:t>
                      </a:r>
                      <a:r>
                        <a:rPr lang="es-ES" sz="1100" noProof="0" dirty="0" smtClean="0">
                          <a:effectLst/>
                        </a:rPr>
                        <a:t> </a:t>
                      </a:r>
                      <a:r>
                        <a:rPr lang="es-ES" sz="1100" noProof="0" dirty="0" err="1" smtClean="0">
                          <a:effectLst/>
                        </a:rPr>
                        <a:t>outcome</a:t>
                      </a:r>
                      <a:endParaRPr lang="es-ES" sz="1100" noProof="0" dirty="0" smtClean="0">
                        <a:effectLst/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5983" marR="65983" marT="0" marB="0"/>
                </a:tc>
              </a:tr>
              <a:tr h="87977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noProof="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 dirty="0" smtClean="0">
                          <a:effectLst/>
                        </a:rPr>
                        <a:t>Gestión clínica: auditoría clínica y gestión de riesgos. Mejora</a:t>
                      </a:r>
                      <a:r>
                        <a:rPr lang="es-ES" sz="1100" baseline="0" noProof="0" dirty="0" smtClean="0">
                          <a:effectLst/>
                        </a:rPr>
                        <a:t> y garantía de calidad</a:t>
                      </a:r>
                      <a:endParaRPr lang="es-ES" sz="1100" noProof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83" marR="65983" marT="0" marB="0"/>
                </a:tc>
                <a:tc>
                  <a:txBody>
                    <a:bodyPr/>
                    <a:lstStyle/>
                    <a:p>
                      <a:pPr marL="291465" indent="-291465">
                        <a:spcAft>
                          <a:spcPts val="0"/>
                        </a:spcAft>
                      </a:pPr>
                      <a:r>
                        <a:rPr lang="es-ES" sz="1100" noProof="0" dirty="0" smtClean="0">
                          <a:effectLst/>
                        </a:rPr>
                        <a:t>Describir </a:t>
                      </a:r>
                      <a:r>
                        <a:rPr lang="es-ES" sz="1100" baseline="0" noProof="0" dirty="0" smtClean="0">
                          <a:effectLst/>
                        </a:rPr>
                        <a:t>factores relacionados con errores en la atención al paciente y sugerir estrategias que ayuden a resolverlos</a:t>
                      </a:r>
                    </a:p>
                    <a:p>
                      <a:pPr marL="291465" indent="-291465">
                        <a:spcAft>
                          <a:spcPts val="0"/>
                        </a:spcAft>
                      </a:pPr>
                      <a:r>
                        <a:rPr lang="es-ES" sz="1100" baseline="0" noProof="0" dirty="0" smtClean="0">
                          <a:effectLst/>
                        </a:rPr>
                        <a:t>Describir el rol del  farmacéutico a la hora de minimizar los errores de la medicación y maximizar la seguridad del paciente</a:t>
                      </a:r>
                    </a:p>
                    <a:p>
                      <a:pPr marL="291465" indent="-291465">
                        <a:spcAft>
                          <a:spcPts val="0"/>
                        </a:spcAft>
                      </a:pPr>
                      <a:r>
                        <a:rPr lang="es-ES" sz="1100" baseline="0" noProof="0" dirty="0" smtClean="0">
                          <a:effectLst/>
                        </a:rPr>
                        <a:t>Emplear procesos de garantía de calidad que minimicen los errores de dispensación</a:t>
                      </a:r>
                      <a:endParaRPr lang="es-ES" sz="1400" noProof="0" dirty="0" smtClean="0">
                        <a:effectLst/>
                      </a:endParaRPr>
                    </a:p>
                    <a:p>
                      <a:pPr marL="291465" indent="-291465">
                        <a:spcAft>
                          <a:spcPts val="0"/>
                        </a:spcAft>
                      </a:pPr>
                      <a:endParaRPr lang="es-ES" sz="1100" noProof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83" marR="65983" marT="0" marB="0"/>
                </a:tc>
              </a:tr>
              <a:tr h="87977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 dirty="0" smtClean="0">
                          <a:effectLst/>
                        </a:rPr>
                        <a:t>Uso</a:t>
                      </a:r>
                      <a:r>
                        <a:rPr lang="es-ES" sz="1100" baseline="0" noProof="0" dirty="0" smtClean="0">
                          <a:effectLst/>
                        </a:rPr>
                        <a:t> de</a:t>
                      </a:r>
                      <a:r>
                        <a:rPr lang="es-ES" sz="1100" noProof="0" dirty="0" smtClean="0">
                          <a:effectLst/>
                        </a:rPr>
                        <a:t> tecnologías de información en la farmacia y </a:t>
                      </a:r>
                      <a:r>
                        <a:rPr lang="es-ES" sz="1100" baseline="0" noProof="0" dirty="0" smtClean="0">
                          <a:effectLst/>
                        </a:rPr>
                        <a:t>en salud</a:t>
                      </a:r>
                      <a:endParaRPr lang="es-ES" sz="1100" noProof="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noProof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83" marR="65983" marT="0" marB="0"/>
                </a:tc>
                <a:tc>
                  <a:txBody>
                    <a:bodyPr/>
                    <a:lstStyle/>
                    <a:p>
                      <a:pPr marL="291465" indent="-291465">
                        <a:spcAft>
                          <a:spcPts val="0"/>
                        </a:spcAft>
                      </a:pPr>
                      <a:r>
                        <a:rPr lang="es-ES" sz="1000" noProof="0" dirty="0" smtClean="0">
                          <a:effectLst/>
                        </a:rPr>
                        <a:t>Evaluar y aplicar avances</a:t>
                      </a:r>
                      <a:r>
                        <a:rPr lang="es-ES" sz="1000" baseline="0" noProof="0" dirty="0" smtClean="0">
                          <a:effectLst/>
                        </a:rPr>
                        <a:t> informáticos en la farmacia para optimizar los resultados de los pacientes</a:t>
                      </a:r>
                    </a:p>
                    <a:p>
                      <a:pPr marL="291465" indent="-291465">
                        <a:spcAft>
                          <a:spcPts val="0"/>
                        </a:spcAft>
                      </a:pPr>
                      <a:r>
                        <a:rPr lang="es-ES" sz="1000" baseline="0" noProof="0" dirty="0" smtClean="0">
                          <a:effectLst/>
                        </a:rPr>
                        <a:t>Usar herramientas tecnológicas y cognitivas basadas en la evidencia para la provisión de servicios profesionales en diferentes ámbitos sanitarios</a:t>
                      </a:r>
                      <a:endParaRPr lang="es-ES" sz="1000" noProof="0" dirty="0" smtClean="0">
                        <a:effectLst/>
                      </a:endParaRPr>
                    </a:p>
                  </a:txBody>
                  <a:tcPr marL="65983" marR="65983" marT="0" marB="0"/>
                </a:tc>
              </a:tr>
              <a:tr h="87977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 dirty="0" smtClean="0">
                          <a:effectLst/>
                        </a:rPr>
                        <a:t>Salud de la población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noProof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83" marR="65983" marT="0" marB="0"/>
                </a:tc>
                <a:tc>
                  <a:txBody>
                    <a:bodyPr/>
                    <a:lstStyle/>
                    <a:p>
                      <a:pPr marL="291465" marR="0" indent="-2914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 smtClean="0">
                          <a:effectLst/>
                        </a:rPr>
                        <a:t>Desarrollar</a:t>
                      </a:r>
                      <a:r>
                        <a:rPr lang="es-ES" sz="1000" baseline="0" noProof="0" dirty="0" smtClean="0">
                          <a:effectLst/>
                        </a:rPr>
                        <a:t> programas de salud publica basados en la evidencia y derivados del análisis de datos epidemiológicos y </a:t>
                      </a:r>
                      <a:r>
                        <a:rPr lang="es-ES" sz="1000" baseline="0" noProof="0" dirty="0" err="1" smtClean="0">
                          <a:effectLst/>
                        </a:rPr>
                        <a:t>farmacoeconomicos</a:t>
                      </a:r>
                      <a:r>
                        <a:rPr lang="es-ES" sz="1000" baseline="0" noProof="0" dirty="0" smtClean="0">
                          <a:effectLst/>
                        </a:rPr>
                        <a:t> de la población </a:t>
                      </a:r>
                      <a:endParaRPr lang="es-ES" sz="1000" noProof="0" dirty="0" smtClean="0">
                        <a:effectLst/>
                      </a:endParaRPr>
                    </a:p>
                    <a:p>
                      <a:pPr marL="291465" indent="-291465">
                        <a:spcAft>
                          <a:spcPts val="0"/>
                        </a:spcAft>
                      </a:pPr>
                      <a:endParaRPr lang="es-ES" sz="1000" noProof="0" dirty="0" smtClean="0">
                        <a:effectLst/>
                      </a:endParaRPr>
                    </a:p>
                  </a:txBody>
                  <a:tcPr marL="65983" marR="65983" marT="0" marB="0"/>
                </a:tc>
              </a:tr>
              <a:tr h="87977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 dirty="0" smtClean="0">
                          <a:effectLst/>
                        </a:rPr>
                        <a:t>Políticas</a:t>
                      </a:r>
                      <a:r>
                        <a:rPr lang="es-ES" sz="1100" baseline="0" noProof="0" dirty="0" smtClean="0">
                          <a:effectLst/>
                        </a:rPr>
                        <a:t> económicas de salud y, especialmente de farmacoeconomía</a:t>
                      </a:r>
                      <a:endParaRPr lang="es-ES" sz="1400" noProof="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noProof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83" marR="65983" marT="0" marB="0"/>
                </a:tc>
                <a:tc>
                  <a:txBody>
                    <a:bodyPr/>
                    <a:lstStyle/>
                    <a:p>
                      <a:pPr marL="291465" indent="-291465">
                        <a:spcAft>
                          <a:spcPts val="0"/>
                        </a:spcAft>
                      </a:pPr>
                      <a:r>
                        <a:rPr lang="es-ES" sz="1000" noProof="0" dirty="0" smtClean="0">
                          <a:effectLst/>
                        </a:rPr>
                        <a:t>Explicar los principios y herramientas esenciales de la farmacoeconomía</a:t>
                      </a:r>
                    </a:p>
                    <a:p>
                      <a:pPr marL="291465" indent="-291465">
                        <a:spcAft>
                          <a:spcPts val="0"/>
                        </a:spcAft>
                      </a:pPr>
                      <a:r>
                        <a:rPr lang="es-ES" sz="1000" noProof="0" dirty="0" smtClean="0">
                          <a:effectLst/>
                        </a:rPr>
                        <a:t>Discutir como las</a:t>
                      </a:r>
                      <a:r>
                        <a:rPr lang="es-ES" sz="1000" baseline="0" noProof="0" dirty="0" smtClean="0">
                          <a:effectLst/>
                        </a:rPr>
                        <a:t> políticas de salud motivando cambios en la farmacia e identificar oportunidades para la profesión </a:t>
                      </a:r>
                      <a:r>
                        <a:rPr lang="es-ES" sz="1000" baseline="0" noProof="0" dirty="0" err="1" smtClean="0">
                          <a:effectLst/>
                        </a:rPr>
                        <a:t>farmaceutica</a:t>
                      </a:r>
                      <a:endParaRPr lang="es-ES" sz="1000" baseline="0" noProof="0" dirty="0" smtClean="0">
                        <a:effectLst/>
                      </a:endParaRPr>
                    </a:p>
                    <a:p>
                      <a:pPr marL="291465" indent="-291465">
                        <a:spcAft>
                          <a:spcPts val="0"/>
                        </a:spcAft>
                      </a:pPr>
                      <a:r>
                        <a:rPr lang="es-ES" sz="1000" baseline="0" noProof="0" dirty="0" smtClean="0">
                          <a:effectLst/>
                        </a:rPr>
                        <a:t>Describir como los principios de farmacoeconomía se aplican al registro y uso de medicamentos </a:t>
                      </a:r>
                      <a:endParaRPr lang="es-ES" sz="1100" noProof="0" dirty="0" smtClean="0">
                        <a:effectLst/>
                      </a:endParaRPr>
                    </a:p>
                    <a:p>
                      <a:pPr marL="291465" indent="-291465">
                        <a:spcAft>
                          <a:spcPts val="0"/>
                        </a:spcAft>
                      </a:pPr>
                      <a:endParaRPr lang="es-ES" sz="1000" noProof="0" dirty="0" smtClean="0">
                        <a:effectLst/>
                      </a:endParaRPr>
                    </a:p>
                  </a:txBody>
                  <a:tcPr marL="65983" marR="659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4594" y="1861683"/>
            <a:ext cx="8834811" cy="3943581"/>
            <a:chOff x="154594" y="1213611"/>
            <a:chExt cx="8834811" cy="3943581"/>
          </a:xfrm>
        </p:grpSpPr>
        <p:pic>
          <p:nvPicPr>
            <p:cNvPr id="7" name="Picture 6" descr="Screenshot 2014-04-03 15.19.1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5" b="5582"/>
            <a:stretch/>
          </p:blipFill>
          <p:spPr>
            <a:xfrm>
              <a:off x="154594" y="1213611"/>
              <a:ext cx="8834811" cy="394358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841256" y="1880748"/>
              <a:ext cx="617434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/>
                <a:t>159</a:t>
              </a:r>
              <a:endParaRPr lang="en-AU" sz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070834" y="2699768"/>
              <a:ext cx="737837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/>
                <a:t>400*</a:t>
              </a:r>
              <a:endParaRPr lang="en-AU" sz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302373" y="3497737"/>
              <a:ext cx="617434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/>
                <a:t>70</a:t>
              </a:r>
              <a:endParaRPr lang="en-AU" sz="1200" dirty="0"/>
            </a:p>
          </p:txBody>
        </p:sp>
      </p:grpSp>
      <p:pic>
        <p:nvPicPr>
          <p:cNvPr id="14" name="Picture 9" descr="THINK CHANGE DO for letterhead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4125"/>
            <a:ext cx="321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6019" y="2595562"/>
            <a:ext cx="1471593" cy="4714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30204" y="3480336"/>
            <a:ext cx="1471593" cy="66547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99241" y="2691666"/>
            <a:ext cx="1471593" cy="64903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9511" y="373711"/>
            <a:ext cx="7745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Base de datos del </a:t>
            </a:r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Currículo</a:t>
            </a:r>
            <a:r>
              <a:rPr lang="es-ES_tradnl" sz="2800" b="1" dirty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en UTS Pharmacy</a:t>
            </a:r>
            <a:endParaRPr lang="es-ES_tradnl" sz="2800" b="1" dirty="0">
              <a:solidFill>
                <a:srgbClr val="7E388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12" y="4243984"/>
            <a:ext cx="1401288" cy="8995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12" y="5969040"/>
            <a:ext cx="1401288" cy="8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841"/>
            <a:ext cx="7639050" cy="1143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Ejemplo 3:  como abordar los </a:t>
            </a:r>
            <a:r>
              <a:rPr lang="es-ES" sz="3200" dirty="0" err="1" smtClean="0"/>
              <a:t>learning</a:t>
            </a:r>
            <a:r>
              <a:rPr lang="es-ES" sz="3200" dirty="0" smtClean="0"/>
              <a:t> </a:t>
            </a:r>
            <a:r>
              <a:rPr lang="es-ES" sz="3200" dirty="0" err="1" smtClean="0"/>
              <a:t>outcomes</a:t>
            </a:r>
            <a:r>
              <a:rPr lang="es-ES" sz="3200" dirty="0" smtClean="0"/>
              <a:t> con asignaturas y actividades</a:t>
            </a:r>
            <a:endParaRPr lang="es-ES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421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98420"/>
              </p:ext>
            </p:extLst>
          </p:nvPr>
        </p:nvGraphicFramePr>
        <p:xfrm>
          <a:off x="247650" y="1256941"/>
          <a:ext cx="8229600" cy="290893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530900"/>
                <a:gridCol w="1559511"/>
                <a:gridCol w="3139189"/>
              </a:tblGrid>
              <a:tr h="561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 err="1" smtClean="0"/>
                        <a:t>Learning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outcome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98" marR="659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Asignatura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98" marR="659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Actividades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98" marR="65998" marT="0" marB="0"/>
                </a:tc>
              </a:tr>
              <a:tr h="7303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>
                          <a:effectLst/>
                        </a:rPr>
                        <a:t>Discutir los principios clave que</a:t>
                      </a:r>
                      <a:r>
                        <a:rPr lang="es-ES" sz="1400" baseline="0" noProof="0" dirty="0" smtClean="0">
                          <a:effectLst/>
                        </a:rPr>
                        <a:t> motivan y condicionan los comportamientos de salud</a:t>
                      </a:r>
                      <a:endParaRPr lang="es-ES" sz="1400" noProof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400" noProof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98" marR="659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noProof="0" dirty="0" smtClean="0">
                          <a:effectLst/>
                        </a:rPr>
                        <a:t>Servicios Profesionales</a:t>
                      </a:r>
                      <a:r>
                        <a:rPr lang="es-ES" sz="1400" baseline="0" noProof="0" dirty="0" smtClean="0">
                          <a:effectLst/>
                        </a:rPr>
                        <a:t> 1</a:t>
                      </a:r>
                      <a:endParaRPr lang="es-ES" sz="1400" noProof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noProof="0" dirty="0" smtClean="0">
                          <a:effectLst/>
                        </a:rPr>
                        <a:t>Servicios Profesionales</a:t>
                      </a:r>
                      <a:r>
                        <a:rPr lang="es-ES" sz="1400" baseline="0" noProof="0" dirty="0" smtClean="0">
                          <a:effectLst/>
                        </a:rPr>
                        <a:t> 2</a:t>
                      </a:r>
                      <a:endParaRPr lang="es-ES" sz="1400" noProof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400" noProof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98" marR="659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noProof="0" dirty="0" smtClean="0">
                          <a:effectLst/>
                        </a:rPr>
                        <a:t>Taller- Información de medicamentos Clase- Psicología de salud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noProof="0" dirty="0" smtClean="0">
                          <a:effectLst/>
                        </a:rPr>
                        <a:t>Taller- Modificación del comportamiento del paciente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400" noProof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5998" marR="65998" marT="0" marB="0"/>
                </a:tc>
              </a:tr>
              <a:tr h="730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noProof="0" dirty="0" smtClean="0">
                          <a:effectLst/>
                        </a:rPr>
                        <a:t>Aplicar marcos teóricos que apoyen la provisión de servicios de salud</a:t>
                      </a:r>
                    </a:p>
                  </a:txBody>
                  <a:tcPr marL="65998" marR="659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noProof="0" dirty="0" smtClean="0">
                          <a:effectLst/>
                        </a:rPr>
                        <a:t>Servicios Profesionales</a:t>
                      </a:r>
                      <a:r>
                        <a:rPr lang="es-ES" sz="1400" baseline="0" noProof="0" dirty="0" smtClean="0">
                          <a:effectLst/>
                        </a:rPr>
                        <a:t>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aseline="0" noProof="0" dirty="0" smtClean="0">
                          <a:effectLst/>
                        </a:rPr>
                        <a:t>Servicios Profesionales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aseline="0" noProof="0" dirty="0" smtClean="0">
                          <a:effectLst/>
                        </a:rPr>
                        <a:t>Servicios Profesionales 3</a:t>
                      </a:r>
                      <a:endParaRPr lang="es-ES" sz="1400" noProof="0" dirty="0" smtClean="0">
                        <a:effectLst/>
                      </a:endParaRPr>
                    </a:p>
                  </a:txBody>
                  <a:tcPr marL="65998" marR="659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noProof="0" dirty="0" smtClean="0">
                          <a:effectLst/>
                        </a:rPr>
                        <a:t>Clase-</a:t>
                      </a:r>
                      <a:r>
                        <a:rPr lang="es-ES" sz="1400" baseline="0" noProof="0" dirty="0" smtClean="0">
                          <a:effectLst/>
                        </a:rPr>
                        <a:t> Entrevista motivacional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aseline="0" noProof="0" dirty="0" smtClean="0">
                          <a:effectLst/>
                        </a:rPr>
                        <a:t>Clase-  Gestión de la medicación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aseline="0" noProof="0" dirty="0" smtClean="0">
                          <a:effectLst/>
                        </a:rPr>
                        <a:t>Clase- Monitorización terapéutica de la medicación </a:t>
                      </a:r>
                      <a:endParaRPr lang="es-ES" sz="1400" noProof="0" dirty="0" smtClean="0">
                        <a:effectLst/>
                      </a:endParaRPr>
                    </a:p>
                  </a:txBody>
                  <a:tcPr marL="65998" marR="65998" marT="0" marB="0"/>
                </a:tc>
              </a:tr>
            </a:tbl>
          </a:graphicData>
        </a:graphic>
      </p:graphicFrame>
      <p:pic>
        <p:nvPicPr>
          <p:cNvPr id="7" name="Picture 6" descr="https://photos-5.dropbox.com/t/1/AADe24z2Nk5szAffF9FIJ3xsjyiFwtntVJ_NOFF0WlzCIw/12/228342773/jpeg/178x178/1/1413864000/0/2/16UTS171014.jpg/phVySl8PXGkPRERuEb3VJcK9K-k61ZyS3feY16ONeYk%2Cy__CPAJlLe4RwNCZahPvj17cMUuV_ho4uvdZRfCNH2c">
            <a:hlinkClick r:id="rId2" tgtFrame="&quot;_top&quot;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75" y="4248149"/>
            <a:ext cx="2880000" cy="251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866" t="4301" r="3243" b="3226"/>
          <a:stretch/>
        </p:blipFill>
        <p:spPr bwMode="auto">
          <a:xfrm>
            <a:off x="3141204" y="4248149"/>
            <a:ext cx="2880000" cy="2510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73" t="2151" r="2673" b="3763"/>
          <a:stretch/>
        </p:blipFill>
        <p:spPr bwMode="auto">
          <a:xfrm>
            <a:off x="261204" y="4248149"/>
            <a:ext cx="2880000" cy="2510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6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2124"/>
            <a:ext cx="9144000" cy="1080000"/>
          </a:xfrm>
        </p:spPr>
        <p:txBody>
          <a:bodyPr lIns="360000" rIns="360000">
            <a:normAutofit fontScale="90000"/>
          </a:bodyPr>
          <a:lstStyle/>
          <a:p>
            <a:r>
              <a:rPr lang="es-ES" sz="3600" b="1" dirty="0" smtClean="0"/>
              <a:t>Visión y misión de las facultades de farmacia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20" y="1731524"/>
            <a:ext cx="8229600" cy="2856436"/>
          </a:xfrm>
        </p:spPr>
        <p:txBody>
          <a:bodyPr>
            <a:normAutofit/>
          </a:bodyPr>
          <a:lstStyle/>
          <a:p>
            <a:r>
              <a:rPr lang="es-ES" sz="2600" dirty="0" smtClean="0"/>
              <a:t>Estamos formando y preparando a nuestros estudiantes para ser farmacéuticos asistenciales</a:t>
            </a:r>
          </a:p>
          <a:p>
            <a:r>
              <a:rPr lang="es-ES" sz="2600" dirty="0" smtClean="0"/>
              <a:t>Es el currículo actual adecuado para formar a un farmacéutico asistencial? </a:t>
            </a:r>
          </a:p>
        </p:txBody>
      </p:sp>
      <p:pic>
        <p:nvPicPr>
          <p:cNvPr id="7169" name="Picture 2" descr="image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6228"/>
            <a:ext cx="9144000" cy="228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7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139942"/>
            <a:ext cx="8707271" cy="676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4476" y="-1231650"/>
            <a:ext cx="6858001" cy="93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4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7592" y="-1231323"/>
            <a:ext cx="6858002" cy="932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5" y="704851"/>
            <a:ext cx="8229600" cy="178117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Que tipo de farmacéutico necesita y demanda la población y el sistema de salud?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291">
            <a:off x="5279173" y="2539376"/>
            <a:ext cx="28479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56">
            <a:off x="981075" y="2442489"/>
            <a:ext cx="2819400" cy="39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12" y="5958483"/>
            <a:ext cx="1401288" cy="8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6250"/>
            <a:ext cx="3048000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1"/>
            <a:ext cx="7048163" cy="739162"/>
          </a:xfrm>
        </p:spPr>
        <p:txBody>
          <a:bodyPr>
            <a:normAutofit fontScale="90000"/>
          </a:bodyPr>
          <a:lstStyle/>
          <a:p>
            <a:r>
              <a:rPr lang="es-ES" sz="3600" b="1" dirty="0"/>
              <a:t>Motores </a:t>
            </a:r>
            <a:r>
              <a:rPr lang="es-ES" sz="3600" b="1" dirty="0" smtClean="0"/>
              <a:t>del cambio para la Universidad: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8" y="777258"/>
            <a:ext cx="8120648" cy="600454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b="1" dirty="0" smtClean="0"/>
              <a:t>Motores Externos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b="1" dirty="0" smtClean="0"/>
              <a:t>exigencias y necesidades de la sociedad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b="1" dirty="0" smtClean="0"/>
              <a:t>el sistema de salud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b="1" dirty="0" smtClean="0"/>
              <a:t>la expectativas de grupos de pacientes e individuos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b="1" dirty="0" smtClean="0"/>
              <a:t>el sistema regulatorio : Sanidad, Gestión, Acreditación y Educación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b="1" dirty="0" smtClean="0"/>
              <a:t>Motores Internos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b="1" dirty="0" smtClean="0"/>
              <a:t>competencias y habilidades del farmacéutico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 smtClean="0"/>
              <a:t>Practica Profesional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 smtClean="0"/>
              <a:t>Practica de Investigación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 smtClean="0"/>
              <a:t>Económicas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b="1" dirty="0" smtClean="0"/>
              <a:t>necesidades del estudiante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 smtClean="0"/>
              <a:t>Tipo de aprendizaje  (activo, Casos,  PBL, </a:t>
            </a:r>
            <a:r>
              <a:rPr lang="es-ES" dirty="0" err="1" smtClean="0"/>
              <a:t>Flipped</a:t>
            </a:r>
            <a:r>
              <a:rPr lang="es-ES" dirty="0" smtClean="0"/>
              <a:t> </a:t>
            </a:r>
            <a:r>
              <a:rPr lang="es-ES" dirty="0" err="1" smtClean="0"/>
              <a:t>learning</a:t>
            </a:r>
            <a:r>
              <a:rPr lang="es-ES" dirty="0" smtClean="0"/>
              <a:t>) </a:t>
            </a:r>
            <a:endParaRPr lang="es-E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b="1" dirty="0"/>
              <a:t>l</a:t>
            </a:r>
            <a:r>
              <a:rPr lang="es-ES" b="1" dirty="0" smtClean="0"/>
              <a:t>a profesión exige a la Universidad que prepare un farmacéutico asistencial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 smtClean="0"/>
              <a:t>Servicios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b="1" dirty="0" smtClean="0"/>
              <a:t>sistemas internos de las universidades y facultades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 smtClean="0"/>
              <a:t>Calidad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 smtClean="0"/>
              <a:t>Formación basada en la investigación y evidencia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s-ES" dirty="0" smtClean="0"/>
              <a:t> (Research-</a:t>
            </a:r>
            <a:r>
              <a:rPr lang="es-ES" dirty="0" err="1" smtClean="0"/>
              <a:t>led</a:t>
            </a:r>
            <a:r>
              <a:rPr lang="es-ES" dirty="0" smtClean="0"/>
              <a:t> </a:t>
            </a:r>
            <a:r>
              <a:rPr lang="es-ES" dirty="0" err="1" smtClean="0"/>
              <a:t>teaching</a:t>
            </a:r>
            <a:r>
              <a:rPr lang="es-ES" dirty="0" smtClean="0"/>
              <a:t> 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/>
              <a:t>Conciencia de que hay </a:t>
            </a:r>
            <a:r>
              <a:rPr lang="es-ES" dirty="0" smtClean="0"/>
              <a:t>docentes ajenos a la disciplina </a:t>
            </a:r>
          </a:p>
          <a:p>
            <a:pPr marL="914400" lvl="2" indent="0">
              <a:buNone/>
            </a:pPr>
            <a:r>
              <a:rPr lang="es-ES" dirty="0" smtClean="0"/>
              <a:t>enseñando </a:t>
            </a:r>
            <a:r>
              <a:rPr lang="es-ES" dirty="0"/>
              <a:t>la </a:t>
            </a:r>
            <a:r>
              <a:rPr lang="es-ES" dirty="0" smtClean="0"/>
              <a:t> materia y que no son investigadores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 smtClean="0"/>
              <a:t>Practica farmacéutica incluye una base teórica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12" y="4243984"/>
            <a:ext cx="1401288" cy="899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72" y="5961926"/>
            <a:ext cx="1401288" cy="8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7142381"/>
              </p:ext>
            </p:extLst>
          </p:nvPr>
        </p:nvGraphicFramePr>
        <p:xfrm>
          <a:off x="347957" y="1434663"/>
          <a:ext cx="8638387" cy="431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0750" y="138269"/>
            <a:ext cx="7677805" cy="888308"/>
          </a:xfrm>
        </p:spPr>
        <p:txBody>
          <a:bodyPr lIns="360000" rIns="360000"/>
          <a:lstStyle/>
          <a:p>
            <a:r>
              <a:rPr lang="es-ES" sz="3600" b="1" dirty="0" smtClean="0"/>
              <a:t>Evolución del Currículo</a:t>
            </a:r>
            <a:endParaRPr lang="es-ES" sz="3600" b="1" dirty="0"/>
          </a:p>
        </p:txBody>
      </p:sp>
      <p:sp>
        <p:nvSpPr>
          <p:cNvPr id="5" name="U-Turn Arrow 4"/>
          <p:cNvSpPr/>
          <p:nvPr/>
        </p:nvSpPr>
        <p:spPr bwMode="auto">
          <a:xfrm>
            <a:off x="1638300" y="1200150"/>
            <a:ext cx="3143250" cy="647700"/>
          </a:xfrm>
          <a:prstGeom prst="utur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U-Turn Arrow 6"/>
          <p:cNvSpPr/>
          <p:nvPr/>
        </p:nvSpPr>
        <p:spPr bwMode="auto">
          <a:xfrm>
            <a:off x="5391150" y="1257300"/>
            <a:ext cx="3143250" cy="781050"/>
          </a:xfrm>
          <a:prstGeom prst="utur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14160" y="5780806"/>
            <a:ext cx="9079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Contenidos </a:t>
            </a:r>
            <a:r>
              <a:rPr lang="es-ES_tradnl" sz="2800" b="1" dirty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y </a:t>
            </a:r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Profesorado (Investigación </a:t>
            </a:r>
            <a:r>
              <a:rPr lang="es-ES_tradnl" sz="2800" b="1" dirty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y Formación </a:t>
            </a:r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Practica Farmacéutica)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4" y="6059606"/>
            <a:ext cx="1251778" cy="8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615_gradient.jpg"/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" y="1533525"/>
            <a:ext cx="9143999" cy="532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" y="14018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Que contenidos de formación debe incorporar la Atención Farmacéutica ? criterios ?</a:t>
            </a:r>
            <a:endParaRPr lang="es-E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68" y="16960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Basados en la evidencia</a:t>
            </a:r>
          </a:p>
          <a:p>
            <a:r>
              <a:rPr lang="es-ES" dirty="0" smtClean="0"/>
              <a:t>Research led</a:t>
            </a:r>
          </a:p>
          <a:p>
            <a:r>
              <a:rPr lang="es-ES" dirty="0" smtClean="0"/>
              <a:t>Basado en Teoría</a:t>
            </a:r>
          </a:p>
          <a:p>
            <a:r>
              <a:rPr lang="es-ES" dirty="0" smtClean="0"/>
              <a:t>Relevantes y Aplicables</a:t>
            </a:r>
          </a:p>
          <a:p>
            <a:r>
              <a:rPr lang="es-ES" dirty="0" smtClean="0"/>
              <a:t>Integrados (combinando ciencia y práctica)</a:t>
            </a:r>
          </a:p>
          <a:p>
            <a:r>
              <a:rPr lang="es-ES" dirty="0" smtClean="0"/>
              <a:t>Centrado en el paciente</a:t>
            </a:r>
          </a:p>
          <a:p>
            <a:r>
              <a:rPr lang="es-ES" dirty="0" smtClean="0"/>
              <a:t>Uso de Tecnología </a:t>
            </a:r>
          </a:p>
          <a:p>
            <a:r>
              <a:rPr lang="es-ES" dirty="0" smtClean="0"/>
              <a:t>Servicios </a:t>
            </a:r>
            <a:r>
              <a:rPr lang="es-ES" dirty="0"/>
              <a:t>profesionales </a:t>
            </a:r>
            <a:r>
              <a:rPr lang="es-ES" dirty="0" smtClean="0"/>
              <a:t>asistencial</a:t>
            </a:r>
          </a:p>
          <a:p>
            <a:endParaRPr lang="es-E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72" y="5963632"/>
            <a:ext cx="1401288" cy="8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Teorías en las que basar la docencia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649447"/>
            <a:ext cx="8229600" cy="5973692"/>
          </a:xfrm>
        </p:spPr>
        <p:txBody>
          <a:bodyPr>
            <a:noAutofit/>
          </a:bodyPr>
          <a:lstStyle/>
          <a:p>
            <a:endParaRPr lang="es-ES" sz="1300" dirty="0" smtClean="0">
              <a:solidFill>
                <a:schemeClr val="tx1"/>
              </a:solidFill>
            </a:endParaRPr>
          </a:p>
          <a:p>
            <a:r>
              <a:rPr lang="es-ES" sz="1200" dirty="0" smtClean="0">
                <a:solidFill>
                  <a:schemeClr val="tx1"/>
                </a:solidFill>
              </a:rPr>
              <a:t>Desde la perspectiva de los </a:t>
            </a:r>
            <a:r>
              <a:rPr lang="es-ES" sz="1200" b="1" dirty="0" smtClean="0">
                <a:solidFill>
                  <a:schemeClr val="tx1"/>
                </a:solidFill>
              </a:rPr>
              <a:t>servicios </a:t>
            </a:r>
            <a:r>
              <a:rPr lang="es-ES" sz="1200" b="1" dirty="0">
                <a:solidFill>
                  <a:schemeClr val="tx1"/>
                </a:solidFill>
              </a:rPr>
              <a:t>profesionales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Farmacia  clínica</a:t>
            </a:r>
            <a:endParaRPr lang="es-ES" sz="1300" dirty="0">
              <a:solidFill>
                <a:schemeClr val="tx1"/>
              </a:solidFill>
            </a:endParaRP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Metodo de toma de decisiones clínicas – protocolos , guías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Proceso y metodología de lo servicios individuales</a:t>
            </a:r>
            <a:endParaRPr lang="es-ES" sz="1300" dirty="0">
              <a:solidFill>
                <a:schemeClr val="tx1"/>
              </a:solidFill>
            </a:endParaRP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Evaluación de la calidad, uso racional de medicamentos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Impacto de los servicios  </a:t>
            </a:r>
            <a:r>
              <a:rPr lang="es-ES" sz="1300" dirty="0">
                <a:solidFill>
                  <a:schemeClr val="tx1"/>
                </a:solidFill>
              </a:rPr>
              <a:t>(ECHO</a:t>
            </a:r>
            <a:r>
              <a:rPr lang="es-ES" sz="13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Métodos de investigación (cualitativa y cuantitativa) 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Teorías de implantación y provisión de servicios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Teorías de colaboración Interprofessional 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Teorías de toma de decisiones colaborativas </a:t>
            </a:r>
          </a:p>
          <a:p>
            <a:pPr lvl="1"/>
            <a:r>
              <a:rPr lang="es-ES" sz="1300" dirty="0">
                <a:solidFill>
                  <a:schemeClr val="tx1"/>
                </a:solidFill>
              </a:rPr>
              <a:t>M</a:t>
            </a:r>
            <a:r>
              <a:rPr lang="es-ES" sz="1300" dirty="0" smtClean="0">
                <a:solidFill>
                  <a:schemeClr val="tx1"/>
                </a:solidFill>
              </a:rPr>
              <a:t>étodos de comunicación </a:t>
            </a:r>
          </a:p>
          <a:p>
            <a:r>
              <a:rPr lang="es-ES" sz="1300" dirty="0" smtClean="0">
                <a:solidFill>
                  <a:schemeClr val="tx1"/>
                </a:solidFill>
              </a:rPr>
              <a:t>Desde la perspectiva del </a:t>
            </a:r>
            <a:r>
              <a:rPr lang="es-ES" sz="1300" b="1" dirty="0" smtClean="0">
                <a:solidFill>
                  <a:schemeClr val="tx1"/>
                </a:solidFill>
              </a:rPr>
              <a:t>paciente</a:t>
            </a:r>
            <a:endParaRPr lang="es-ES" sz="1300" b="1" dirty="0">
              <a:solidFill>
                <a:schemeClr val="tx1"/>
              </a:solidFill>
            </a:endParaRP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Teorías de cambios de comportamiento </a:t>
            </a:r>
            <a:endParaRPr lang="es-ES" sz="1300" dirty="0">
              <a:solidFill>
                <a:schemeClr val="tx1"/>
              </a:solidFill>
            </a:endParaRP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Teorías de Comunicación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Teorías sociológicas de relación  profesional /paciente </a:t>
            </a:r>
          </a:p>
          <a:p>
            <a:r>
              <a:rPr lang="es-ES" sz="1300" dirty="0" smtClean="0">
                <a:solidFill>
                  <a:schemeClr val="tx1"/>
                </a:solidFill>
              </a:rPr>
              <a:t>Desde la perspectiva del </a:t>
            </a:r>
            <a:r>
              <a:rPr lang="es-ES" sz="1300" b="1" dirty="0" smtClean="0">
                <a:solidFill>
                  <a:schemeClr val="tx1"/>
                </a:solidFill>
              </a:rPr>
              <a:t>farmacéutico</a:t>
            </a:r>
            <a:endParaRPr lang="es-ES" sz="1300" b="1" dirty="0">
              <a:solidFill>
                <a:schemeClr val="tx1"/>
              </a:solidFill>
            </a:endParaRP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Competencias del farmacéutico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Estándares 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Evaluación de la literatura científica  (métodos </a:t>
            </a:r>
            <a:r>
              <a:rPr lang="es-ES" sz="1300" dirty="0">
                <a:solidFill>
                  <a:schemeClr val="tx1"/>
                </a:solidFill>
              </a:rPr>
              <a:t>de </a:t>
            </a:r>
            <a:r>
              <a:rPr lang="es-ES" sz="1300" dirty="0" smtClean="0">
                <a:solidFill>
                  <a:schemeClr val="tx1"/>
                </a:solidFill>
              </a:rPr>
              <a:t>investigación)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Practica basada en la evidencia  (métodos de investigación)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Modelos de gestión “farmacia comunitaria, hospital, industria”</a:t>
            </a:r>
          </a:p>
          <a:p>
            <a:r>
              <a:rPr lang="es-ES" sz="1300" dirty="0" smtClean="0">
                <a:solidFill>
                  <a:schemeClr val="tx1"/>
                </a:solidFill>
              </a:rPr>
              <a:t>Desde la perspectiva del Sistema de Salud (el contexto)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Sistemas, recursos y gestión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Políticas: internas al sistema y G</a:t>
            </a:r>
            <a:r>
              <a:rPr lang="es-ES" sz="1300" dirty="0">
                <a:solidFill>
                  <a:schemeClr val="tx1"/>
                </a:solidFill>
              </a:rPr>
              <a:t>obierno y </a:t>
            </a:r>
            <a:r>
              <a:rPr lang="es-ES" sz="1300" dirty="0" smtClean="0">
                <a:solidFill>
                  <a:schemeClr val="tx1"/>
                </a:solidFill>
              </a:rPr>
              <a:t>Farmacoeconomía</a:t>
            </a:r>
          </a:p>
          <a:p>
            <a:pPr lvl="1"/>
            <a:r>
              <a:rPr lang="es-ES" sz="1300" dirty="0" smtClean="0">
                <a:solidFill>
                  <a:schemeClr val="tx1"/>
                </a:solidFill>
              </a:rPr>
              <a:t>Rol de profesionales</a:t>
            </a: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409701"/>
            <a:ext cx="2933962" cy="445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76" y="5985309"/>
            <a:ext cx="1401288" cy="8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4594" y="1861683"/>
            <a:ext cx="8834811" cy="3943581"/>
            <a:chOff x="154594" y="1213611"/>
            <a:chExt cx="8834811" cy="3943581"/>
          </a:xfrm>
        </p:grpSpPr>
        <p:pic>
          <p:nvPicPr>
            <p:cNvPr id="7" name="Picture 6" descr="Screenshot 2014-04-03 15.19.1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5" b="5582"/>
            <a:stretch/>
          </p:blipFill>
          <p:spPr>
            <a:xfrm>
              <a:off x="154594" y="1213611"/>
              <a:ext cx="8834811" cy="394358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841256" y="1880748"/>
              <a:ext cx="617434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/>
                <a:t>159</a:t>
              </a:r>
              <a:endParaRPr lang="en-AU" sz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070834" y="2699768"/>
              <a:ext cx="737837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/>
                <a:t>400*</a:t>
              </a:r>
              <a:endParaRPr lang="en-AU" sz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302373" y="3497737"/>
              <a:ext cx="617434" cy="350852"/>
            </a:xfrm>
            <a:prstGeom prst="ellipse">
              <a:avLst/>
            </a:prstGeom>
            <a:solidFill>
              <a:srgbClr val="707F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/>
                <a:t>70</a:t>
              </a:r>
              <a:endParaRPr lang="en-A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1" y="373711"/>
            <a:ext cx="7745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Base de datos del </a:t>
            </a:r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Currículo</a:t>
            </a:r>
            <a:r>
              <a:rPr lang="es-ES_tradnl" sz="2800" b="1" dirty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800" b="1" dirty="0" smtClean="0">
                <a:solidFill>
                  <a:srgbClr val="7E388A"/>
                </a:solidFill>
                <a:latin typeface="+mj-lt"/>
                <a:ea typeface="+mj-ea"/>
                <a:cs typeface="+mj-cs"/>
              </a:rPr>
              <a:t>en UTS Pharmacy</a:t>
            </a:r>
            <a:endParaRPr lang="es-ES_tradnl" sz="2800" b="1" dirty="0">
              <a:solidFill>
                <a:srgbClr val="7E388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9" descr="THINK CHANGE DO for letterhead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4125"/>
            <a:ext cx="321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76" y="5966254"/>
            <a:ext cx="1401288" cy="8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535297"/>
              </p:ext>
            </p:extLst>
          </p:nvPr>
        </p:nvGraphicFramePr>
        <p:xfrm>
          <a:off x="31528" y="2"/>
          <a:ext cx="9033642" cy="685799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033642"/>
              </a:tblGrid>
              <a:tr h="163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100" noProof="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600" noProof="0" dirty="0" smtClean="0"/>
                        <a:t>Modelo jerárquico de servicios cognitivos farmacéuticos </a:t>
                      </a:r>
                      <a:r>
                        <a:rPr lang="es-ES" sz="2000" noProof="0" dirty="0" smtClean="0"/>
                        <a:t>(independientemente del entorno</a:t>
                      </a:r>
                      <a:r>
                        <a:rPr lang="es-ES" sz="2000" baseline="0" noProof="0" dirty="0" smtClean="0"/>
                        <a:t> de ejercicio)</a:t>
                      </a:r>
                      <a:endParaRPr lang="es-ES" sz="20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4638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noProof="0" smtClean="0"/>
                        <a:t>1. Provision</a:t>
                      </a:r>
                      <a:r>
                        <a:rPr lang="es-ES" sz="2000" baseline="0" noProof="0" smtClean="0"/>
                        <a:t> de informacion al paciente</a:t>
                      </a:r>
                      <a:r>
                        <a:rPr lang="es-ES" sz="2000" baseline="30000" noProof="0" smtClean="0"/>
                        <a:t>8</a:t>
                      </a:r>
                      <a:endParaRPr lang="es-ES" sz="20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noProof="0" dirty="0" smtClean="0"/>
                        <a:t>2. Cumplimiento, adherencia y concordancia</a:t>
                      </a:r>
                      <a:r>
                        <a:rPr lang="es-ES" sz="2000" baseline="30000" noProof="0" dirty="0" smtClean="0"/>
                        <a:t>9</a:t>
                      </a:r>
                      <a:r>
                        <a:rPr lang="es-ES" sz="2000" noProof="0" dirty="0" smtClean="0"/>
                        <a:t> </a:t>
                      </a:r>
                      <a:endParaRPr lang="es-ES" sz="20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noProof="0" smtClean="0"/>
                        <a:t>3. Rastreo de enfermedades</a:t>
                      </a:r>
                      <a:r>
                        <a:rPr lang="es-ES" sz="2000" baseline="30000" noProof="0" smtClean="0"/>
                        <a:t>10</a:t>
                      </a:r>
                      <a:endParaRPr lang="es-ES" sz="20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noProof="0" smtClean="0"/>
                        <a:t>4. Prevencion de enfermedades y promocion de la salud</a:t>
                      </a:r>
                      <a:r>
                        <a:rPr lang="es-ES" sz="2000" baseline="30000" noProof="0" smtClean="0"/>
                        <a:t>11</a:t>
                      </a:r>
                      <a:endParaRPr lang="es-ES" sz="20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noProof="0" smtClean="0"/>
                        <a:t>5. Intervenciones clinicas o</a:t>
                      </a:r>
                      <a:r>
                        <a:rPr lang="es-ES" sz="2000" baseline="0" noProof="0" smtClean="0"/>
                        <a:t> problemas relacionados con medicamentos</a:t>
                      </a:r>
                      <a:r>
                        <a:rPr lang="es-ES" sz="2000" baseline="30000" noProof="0" smtClean="0"/>
                        <a:t>12</a:t>
                      </a:r>
                      <a:endParaRPr lang="es-ES" sz="20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noProof="0" smtClean="0"/>
                        <a:t>6. Revision del uso de medicamentos</a:t>
                      </a:r>
                      <a:r>
                        <a:rPr lang="es-ES" sz="2000" baseline="30000" noProof="0" smtClean="0"/>
                        <a:t>13</a:t>
                      </a:r>
                      <a:endParaRPr lang="es-ES" sz="20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noProof="0" smtClean="0"/>
                        <a:t>7. Gestion de la medicacion/MTM </a:t>
                      </a:r>
                      <a:r>
                        <a:rPr lang="es-ES" sz="2000" baseline="30000" noProof="0" smtClean="0"/>
                        <a:t>14-16</a:t>
                      </a:r>
                      <a:endParaRPr lang="es-ES" sz="20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2000" noProof="0" smtClean="0"/>
                        <a:t>Revision</a:t>
                      </a:r>
                      <a:r>
                        <a:rPr lang="es-ES" sz="2000" baseline="0" noProof="0" smtClean="0"/>
                        <a:t> de la medicacion domiciliaria</a:t>
                      </a:r>
                      <a:endParaRPr lang="es-ES" sz="20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2000" noProof="0" smtClean="0"/>
                        <a:t>Revision</a:t>
                      </a:r>
                      <a:r>
                        <a:rPr lang="es-ES" sz="2000" baseline="0" noProof="0" smtClean="0"/>
                        <a:t> de la medicacion en residencias de ancianos</a:t>
                      </a:r>
                      <a:endParaRPr lang="es-ES" sz="20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2000" noProof="0" dirty="0" smtClean="0"/>
                        <a:t>Seguimiento Farmacoterapéutico (SFT)</a:t>
                      </a:r>
                      <a:endParaRPr lang="es-ES" sz="20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noProof="0" smtClean="0"/>
                        <a:t>8. Gestión de la enfermedad en situaciones</a:t>
                      </a:r>
                      <a:r>
                        <a:rPr lang="es-ES" sz="2000" baseline="0" noProof="0" smtClean="0"/>
                        <a:t> cronicas</a:t>
                      </a:r>
                      <a:r>
                        <a:rPr lang="es-ES" sz="2000" baseline="30000" noProof="0" smtClean="0"/>
                        <a:t>17</a:t>
                      </a:r>
                      <a:endParaRPr lang="es-ES" sz="20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noProof="0" smtClean="0"/>
                        <a:t>9. Participacion en decisiones terapeuticas con medicos</a:t>
                      </a:r>
                      <a:r>
                        <a:rPr lang="es-ES" sz="2000" baseline="30000" noProof="0" smtClean="0"/>
                        <a:t>18,19</a:t>
                      </a:r>
                      <a:endParaRPr lang="es-ES" sz="2000" b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16639">
                <a:tc>
                  <a:txBody>
                    <a:bodyPr/>
                    <a:lstStyle/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2000" noProof="0" dirty="0" smtClean="0"/>
                        <a:t>En el farmacia y centro de salud y otros entornos clínicos </a:t>
                      </a:r>
                      <a:endParaRPr lang="es-ES" sz="20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2000" noProof="0" dirty="0" smtClean="0"/>
                        <a:t>10. Prescripcion</a:t>
                      </a:r>
                      <a:r>
                        <a:rPr lang="es-ES" sz="2000" baseline="30000" noProof="0" dirty="0" smtClean="0"/>
                        <a:t>20</a:t>
                      </a:r>
                      <a:endParaRPr lang="es-ES" sz="20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  <a:tr h="351098">
                <a:tc>
                  <a:txBody>
                    <a:bodyPr/>
                    <a:lstStyle/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2000" noProof="0" dirty="0" smtClean="0"/>
                        <a:t>Suplementaria, dependiente,</a:t>
                      </a:r>
                      <a:r>
                        <a:rPr lang="es-ES" sz="2000" baseline="0" noProof="0" dirty="0" smtClean="0"/>
                        <a:t> por si mismos</a:t>
                      </a:r>
                      <a:endParaRPr lang="es-ES" sz="20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52" marR="687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2694" y="1075824"/>
            <a:ext cx="5162279" cy="74287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t" hangingPunct="1"/>
            <a:r>
              <a:rPr lang="es-ES" sz="1400" b="1" dirty="0" smtClean="0"/>
              <a:t>Asignatura: Servicios profesionales 1</a:t>
            </a:r>
          </a:p>
          <a:p>
            <a:pPr marL="285750" indent="-285750" eaLnBrk="1" fontAlgn="t" hangingPunct="1">
              <a:buFont typeface="Arial" panose="020B0604020202020204" pitchFamily="34" charset="0"/>
              <a:buChar char="•"/>
            </a:pPr>
            <a:r>
              <a:rPr lang="es-ES" sz="1400" dirty="0" smtClean="0"/>
              <a:t>Provisión de información y dispensación </a:t>
            </a:r>
            <a:endParaRPr lang="es-ES" sz="1400" dirty="0"/>
          </a:p>
        </p:txBody>
      </p:sp>
      <p:sp>
        <p:nvSpPr>
          <p:cNvPr id="16" name="Rectangle 15"/>
          <p:cNvSpPr/>
          <p:nvPr/>
        </p:nvSpPr>
        <p:spPr>
          <a:xfrm>
            <a:off x="422694" y="1961861"/>
            <a:ext cx="5162279" cy="91414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sz="1400" b="1" dirty="0"/>
              <a:t>Asignatura: Servicios profesionales 2</a:t>
            </a:r>
            <a:endParaRPr lang="es-E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</a:rPr>
              <a:t>Adherencia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</a:rPr>
              <a:t>Intervenciones clínicas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R</a:t>
            </a:r>
            <a:r>
              <a:rPr lang="es-ES" sz="1400" dirty="0" smtClean="0">
                <a:solidFill>
                  <a:schemeClr val="bg1"/>
                </a:solidFill>
              </a:rPr>
              <a:t>evisión del uso de los medicamentos</a:t>
            </a:r>
          </a:p>
          <a:p>
            <a:pPr algn="ctr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2695" y="2988074"/>
            <a:ext cx="5146512" cy="74287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sz="1400" b="1" dirty="0"/>
              <a:t>Asignatura: Servicios profesionales 3</a:t>
            </a:r>
            <a:endParaRPr lang="es-ES" sz="1400" b="1" dirty="0" smtClean="0">
              <a:solidFill>
                <a:schemeClr val="bg1"/>
              </a:solidFill>
              <a:ea typeface="Calibri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Gestión de la medicación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HMR, RMMR 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2696" y="3862469"/>
            <a:ext cx="5146512" cy="74287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sz="1400" b="1" dirty="0"/>
              <a:t>Asignatura: Servicios profesionales 4</a:t>
            </a:r>
            <a:endParaRPr lang="es-E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</a:rPr>
              <a:t>Gestión de la enfermedad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</a:rPr>
              <a:t>Prescripción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2694" y="4711261"/>
            <a:ext cx="5178045" cy="8513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sz="1400" b="1" dirty="0"/>
              <a:t>Asignatura: Servicios profesionales 5</a:t>
            </a:r>
            <a:endParaRPr lang="es-E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 smtClean="0">
                <a:solidFill>
                  <a:schemeClr val="bg1"/>
                </a:solidFill>
              </a:rPr>
              <a:t>Screening</a:t>
            </a:r>
            <a:endParaRPr lang="es-E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</a:rPr>
              <a:t>Prevención de enfermedades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P</a:t>
            </a:r>
            <a:r>
              <a:rPr lang="es-ES" sz="1400" dirty="0" smtClean="0">
                <a:solidFill>
                  <a:schemeClr val="bg1"/>
                </a:solidFill>
              </a:rPr>
              <a:t>romoción de la salud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8037" y="1145066"/>
            <a:ext cx="3442552" cy="548173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800" b="1" dirty="0" smtClean="0"/>
              <a:t>Integración</a:t>
            </a:r>
            <a:endParaRPr lang="es-ES" sz="2800" b="1" dirty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Ciencias Básicas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Clínica / Patología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Estándares de Practica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Indicadores de proceso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Gestión/Modelos de negocio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Monitorización de la calidad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Monitorización del Impacto (ECHO)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Legislación / Ética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Marcos teóricos,</a:t>
            </a: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/>
              <a:t>Comportamiento</a:t>
            </a: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/>
              <a:t>Comunicación</a:t>
            </a: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/>
              <a:t>Salud</a:t>
            </a: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/>
              <a:t>Implantación de servicios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Investigación 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Perspectiva internacional</a:t>
            </a:r>
          </a:p>
          <a:p>
            <a:endParaRPr lang="es-ES" sz="2000" b="1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985" y="11173"/>
            <a:ext cx="8940507" cy="1080000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>
                <a:solidFill>
                  <a:srgbClr val="7E388A"/>
                </a:solidFill>
              </a:rPr>
              <a:t>Servicios Profesionales (5 Asignaturas</a:t>
            </a:r>
            <a:r>
              <a:rPr lang="en-AU" sz="3600" b="1" dirty="0">
                <a:solidFill>
                  <a:srgbClr val="7E388A"/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928" y="5695950"/>
            <a:ext cx="5178045" cy="93344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sz="1400" b="1" dirty="0"/>
              <a:t>Asignatura: </a:t>
            </a:r>
            <a:r>
              <a:rPr lang="es-ES" sz="1400" b="1" dirty="0" smtClean="0"/>
              <a:t>Practicas tuteladas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</a:rPr>
              <a:t>Integración de todas las asignaturas del currículo en diferentes ámbitos (Farmacia comunitaria, hospital, industria, 600 horas a lo largo de 2 años)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F5BE3FAD2D874B867991BC35EBE0E0" ma:contentTypeVersion="1" ma:contentTypeDescription="Crear nuevo documento." ma:contentTypeScope="" ma:versionID="afc15bc35e8010cba4a2354bf09aa30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b763fbbd1dc99c69a9b54d3510d7bd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D3B1DF-06C5-4BAB-90A3-28773704E6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D0E51D-E3E6-4919-A1F6-4AA64D034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85C024-46AB-454F-A8FE-8A7985EA98DF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1209</Words>
  <Application>Microsoft Office PowerPoint</Application>
  <PresentationFormat>Presentación en pantalla (4:3)</PresentationFormat>
  <Paragraphs>197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MS Mincho</vt:lpstr>
      <vt:lpstr>Times</vt:lpstr>
      <vt:lpstr>Times New Roman</vt:lpstr>
      <vt:lpstr>Wingdings</vt:lpstr>
      <vt:lpstr>Tema de Office</vt:lpstr>
      <vt:lpstr>Presentación de PowerPoint</vt:lpstr>
      <vt:lpstr>Que tipo de farmacéutico necesita y demanda la población y el sistema de salud?</vt:lpstr>
      <vt:lpstr>Motores del cambio para la Universidad:</vt:lpstr>
      <vt:lpstr>Evolución del Currículo</vt:lpstr>
      <vt:lpstr>Que contenidos de formación debe incorporar la Atención Farmacéutica ? criterios ?</vt:lpstr>
      <vt:lpstr>Teorías en las que basar la docencia</vt:lpstr>
      <vt:lpstr>Presentación de PowerPoint</vt:lpstr>
      <vt:lpstr>Presentación de PowerPoint</vt:lpstr>
      <vt:lpstr>Servicios Profesionales (5 Asignaturas)</vt:lpstr>
      <vt:lpstr>Presentación de PowerPoint</vt:lpstr>
      <vt:lpstr>Ejemplo 1: Como abordar las competencias y los estándares de práctica con asignaturas del currículo</vt:lpstr>
      <vt:lpstr>Presentación de PowerPoint</vt:lpstr>
      <vt:lpstr>Ejemplo 2: Como abordar la acreditación del currículo mediante learning outcomes</vt:lpstr>
      <vt:lpstr>Presentación de PowerPoint</vt:lpstr>
      <vt:lpstr>Ejemplo 3:  como abordar los learning outcomes con asignaturas y actividades</vt:lpstr>
      <vt:lpstr>Visión y misión de las facultades de farmacia</vt:lpstr>
      <vt:lpstr>Presentación de PowerPoint</vt:lpstr>
      <vt:lpstr>Presentación de PowerPoint</vt:lpstr>
      <vt:lpstr>Presentación de PowerPoint</vt:lpstr>
    </vt:vector>
  </TitlesOfParts>
  <Company>MEDEA Medical Education Agency, S.L.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Araceli Barea</dc:creator>
  <cp:lastModifiedBy>Administrador</cp:lastModifiedBy>
  <cp:revision>50</cp:revision>
  <cp:lastPrinted>2014-10-30T02:34:00Z</cp:lastPrinted>
  <dcterms:created xsi:type="dcterms:W3CDTF">2014-10-07T10:39:11Z</dcterms:created>
  <dcterms:modified xsi:type="dcterms:W3CDTF">2021-05-01T09:36:25Z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0x010100B0F5BE3FAD2D874B867991BC35EBE0E0</vt:lpwstr>
  </property>
  <property fmtid="{D5CDD505-2E9C-101B-9397-08002B2CF9AE}" pid="3" name="Order">
    <vt:r8>2300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