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56" r:id="rId5"/>
    <p:sldId id="257" r:id="rId6"/>
    <p:sldId id="259" r:id="rId7"/>
    <p:sldId id="269" r:id="rId8"/>
    <p:sldId id="260" r:id="rId9"/>
    <p:sldId id="264" r:id="rId10"/>
    <p:sldId id="288" r:id="rId11"/>
    <p:sldId id="287" r:id="rId12"/>
    <p:sldId id="289" r:id="rId13"/>
    <p:sldId id="263" r:id="rId14"/>
    <p:sldId id="268" r:id="rId15"/>
    <p:sldId id="266" r:id="rId16"/>
    <p:sldId id="284" r:id="rId17"/>
    <p:sldId id="270" r:id="rId18"/>
    <p:sldId id="290" r:id="rId19"/>
    <p:sldId id="271" r:id="rId20"/>
    <p:sldId id="272" r:id="rId21"/>
    <p:sldId id="297" r:id="rId22"/>
    <p:sldId id="273" r:id="rId23"/>
    <p:sldId id="274" r:id="rId24"/>
    <p:sldId id="281" r:id="rId25"/>
    <p:sldId id="285" r:id="rId26"/>
    <p:sldId id="275" r:id="rId27"/>
    <p:sldId id="276" r:id="rId28"/>
    <p:sldId id="261" r:id="rId29"/>
    <p:sldId id="298" r:id="rId30"/>
    <p:sldId id="306" r:id="rId31"/>
    <p:sldId id="307" r:id="rId32"/>
    <p:sldId id="300" r:id="rId33"/>
    <p:sldId id="301" r:id="rId34"/>
    <p:sldId id="302" r:id="rId35"/>
    <p:sldId id="262" r:id="rId36"/>
    <p:sldId id="279" r:id="rId37"/>
    <p:sldId id="303" r:id="rId38"/>
    <p:sldId id="304" r:id="rId39"/>
    <p:sldId id="267" r:id="rId40"/>
    <p:sldId id="280" r:id="rId41"/>
    <p:sldId id="282" r:id="rId42"/>
    <p:sldId id="308" r:id="rId43"/>
  </p:sldIdLst>
  <p:sldSz cx="9144000" cy="6858000" type="screen4x3"/>
  <p:notesSz cx="6858000" cy="9686925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">
          <p15:clr>
            <a:srgbClr val="A4A3A4"/>
          </p15:clr>
        </p15:guide>
        <p15:guide id="4" pos="5607">
          <p15:clr>
            <a:srgbClr val="A4A3A4"/>
          </p15:clr>
        </p15:guide>
        <p15:guide id="5" pos="1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CC00"/>
    <a:srgbClr val="616163"/>
    <a:srgbClr val="7E388A"/>
    <a:srgbClr val="97BF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96" autoAdjust="0"/>
  </p:normalViewPr>
  <p:slideViewPr>
    <p:cSldViewPr snapToGrid="0" showGuides="1">
      <p:cViewPr varScale="1">
        <p:scale>
          <a:sx n="81" d="100"/>
          <a:sy n="81" d="100"/>
        </p:scale>
        <p:origin x="1426" y="72"/>
      </p:cViewPr>
      <p:guideLst>
        <p:guide orient="horz" pos="2160"/>
        <p:guide pos="2880"/>
        <p:guide orient="horz" pos="161"/>
        <p:guide pos="5607"/>
        <p:guide pos="1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894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ABEA9-BED1-4F61-A65F-E53AE4F940CC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008063" y="727075"/>
            <a:ext cx="4841875" cy="363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601290"/>
            <a:ext cx="5486400" cy="4359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9200898"/>
            <a:ext cx="2971800" cy="484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DF5AE-F04B-4670-A74F-1D7A05C9608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754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DF5AE-F04B-4670-A74F-1D7A05C9608C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2853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DF5AE-F04B-4670-A74F-1D7A05C9608C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478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8713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271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932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CEC5-885A-4604-A40D-296E60E5A80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4A809-AE2C-400F-B824-75C97D909467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614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4290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7E388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4791076"/>
            <a:ext cx="7772400" cy="61082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060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 algn="l">
              <a:defRPr b="1">
                <a:solidFill>
                  <a:srgbClr val="7E388A"/>
                </a:solidFill>
              </a:defRPr>
            </a:lvl1pPr>
          </a:lstStyle>
          <a:p>
            <a:r>
              <a:rPr lang="es-ES_tradnl" dirty="0" smtClean="0"/>
              <a:t>Clic para editar título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85538"/>
            <a:ext cx="8229600" cy="4525963"/>
          </a:xfrm>
        </p:spPr>
        <p:txBody>
          <a:bodyPr/>
          <a:lstStyle>
            <a:lvl1pPr>
              <a:buClr>
                <a:srgbClr val="7E388A"/>
              </a:buClr>
              <a:defRPr>
                <a:solidFill>
                  <a:srgbClr val="616163"/>
                </a:solidFill>
              </a:defRPr>
            </a:lvl1pPr>
            <a:lvl2pPr>
              <a:buClr>
                <a:srgbClr val="97BF0D"/>
              </a:buClr>
              <a:defRPr>
                <a:solidFill>
                  <a:srgbClr val="616163"/>
                </a:solidFill>
              </a:defRPr>
            </a:lvl2pPr>
            <a:lvl3pPr>
              <a:buClr>
                <a:srgbClr val="7E388A"/>
              </a:buClr>
              <a:defRPr>
                <a:solidFill>
                  <a:srgbClr val="616163"/>
                </a:solidFill>
              </a:defRPr>
            </a:lvl3pPr>
            <a:lvl4pPr>
              <a:defRPr>
                <a:solidFill>
                  <a:srgbClr val="616163"/>
                </a:solidFill>
              </a:defRPr>
            </a:lvl4pPr>
            <a:lvl5pPr>
              <a:defRPr>
                <a:solidFill>
                  <a:srgbClr val="616163"/>
                </a:solidFill>
              </a:defRPr>
            </a:lvl5pPr>
          </a:lstStyle>
          <a:p>
            <a:pPr lvl="0"/>
            <a:r>
              <a:rPr lang="es-ES_tradnl" dirty="0" smtClean="0"/>
              <a:t>Haga clic para modificar el estilo de texto del patrón</a:t>
            </a:r>
          </a:p>
          <a:p>
            <a:pPr lvl="1"/>
            <a:r>
              <a:rPr lang="es-ES_tradnl" dirty="0" smtClean="0"/>
              <a:t>Segundo nivel</a:t>
            </a:r>
          </a:p>
          <a:p>
            <a:pPr lvl="2"/>
            <a:r>
              <a:rPr lang="es-ES_tradnl" dirty="0" smtClean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133072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945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9263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750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64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944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6664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21E93-99F1-904A-8AB3-53BD27926123}" type="datetimeFigureOut">
              <a:rPr lang="es-ES" smtClean="0"/>
              <a:pPr/>
              <a:t>01/05/2021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683B-C634-F745-A85F-D8DE0B304CB6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756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537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659" t="15640" r="14693" b="9601"/>
          <a:stretch>
            <a:fillRect/>
          </a:stretch>
        </p:blipFill>
        <p:spPr bwMode="auto">
          <a:xfrm>
            <a:off x="1005840" y="790385"/>
            <a:ext cx="7130823" cy="478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86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38912" y="457200"/>
            <a:ext cx="8110728" cy="5687568"/>
            <a:chOff x="0" y="0"/>
            <a:chExt cx="5760" cy="3407"/>
          </a:xfrm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b="62831"/>
            <a:stretch>
              <a:fillRect/>
            </a:stretch>
          </p:blipFill>
          <p:spPr bwMode="auto">
            <a:xfrm>
              <a:off x="0" y="0"/>
              <a:ext cx="5760" cy="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6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t="56511" r="1962"/>
            <a:stretch>
              <a:fillRect/>
            </a:stretch>
          </p:blipFill>
          <p:spPr bwMode="auto">
            <a:xfrm>
              <a:off x="0" y="1570"/>
              <a:ext cx="5760" cy="1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3303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2271858" y="226243"/>
            <a:ext cx="3943363" cy="5552387"/>
            <a:chOff x="2271858" y="226243"/>
            <a:chExt cx="3943363" cy="5552387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34230" t="12293" r="32950" b="5555"/>
            <a:stretch/>
          </p:blipFill>
          <p:spPr>
            <a:xfrm>
              <a:off x="2271858" y="226243"/>
              <a:ext cx="3943363" cy="5552387"/>
            </a:xfrm>
            <a:prstGeom prst="rect">
              <a:avLst/>
            </a:prstGeom>
          </p:spPr>
        </p:pic>
        <p:sp>
          <p:nvSpPr>
            <p:cNvPr id="3" name="CuadroTexto 2"/>
            <p:cNvSpPr txBox="1"/>
            <p:nvPr/>
          </p:nvSpPr>
          <p:spPr>
            <a:xfrm>
              <a:off x="2350832" y="348792"/>
              <a:ext cx="18445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Septiembre  2004</a:t>
              </a:r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330160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90272" y="575033"/>
            <a:ext cx="8982307" cy="6117997"/>
            <a:chOff x="90272" y="575033"/>
            <a:chExt cx="8982307" cy="611799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2"/>
            <a:srcRect l="12017" t="38279" r="10267" b="9812"/>
            <a:stretch/>
          </p:blipFill>
          <p:spPr>
            <a:xfrm>
              <a:off x="90272" y="575033"/>
              <a:ext cx="8982307" cy="4713404"/>
            </a:xfrm>
            <a:prstGeom prst="rect">
              <a:avLst/>
            </a:prstGeom>
          </p:spPr>
        </p:pic>
        <p:sp>
          <p:nvSpPr>
            <p:cNvPr id="4" name="Rectángulo 3"/>
            <p:cNvSpPr/>
            <p:nvPr/>
          </p:nvSpPr>
          <p:spPr>
            <a:xfrm>
              <a:off x="169682" y="2714919"/>
              <a:ext cx="8823489" cy="125376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grpSp>
          <p:nvGrpSpPr>
            <p:cNvPr id="5" name="Grupo 4"/>
            <p:cNvGrpSpPr/>
            <p:nvPr/>
          </p:nvGrpSpPr>
          <p:grpSpPr>
            <a:xfrm>
              <a:off x="736650" y="4779389"/>
              <a:ext cx="1620050" cy="1913641"/>
              <a:chOff x="1898724" y="226243"/>
              <a:chExt cx="4316497" cy="5552387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3"/>
              <a:srcRect l="34230" t="12293" r="32950" b="5555"/>
              <a:stretch/>
            </p:blipFill>
            <p:spPr>
              <a:xfrm>
                <a:off x="2271858" y="226243"/>
                <a:ext cx="3943363" cy="5552387"/>
              </a:xfrm>
              <a:prstGeom prst="rect">
                <a:avLst/>
              </a:prstGeom>
            </p:spPr>
          </p:pic>
          <p:sp>
            <p:nvSpPr>
              <p:cNvPr id="7" name="CuadroTexto 6"/>
              <p:cNvSpPr txBox="1"/>
              <p:nvPr/>
            </p:nvSpPr>
            <p:spPr>
              <a:xfrm>
                <a:off x="1898724" y="348793"/>
                <a:ext cx="3494224" cy="625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800" dirty="0" smtClean="0"/>
                  <a:t>Septiembre  2004</a:t>
                </a:r>
                <a:endParaRPr lang="es-ES" sz="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1687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print"/>
          <a:srcRect l="2531" t="17513" r="12746" b="10139"/>
          <a:stretch>
            <a:fillRect/>
          </a:stretch>
        </p:blipFill>
        <p:spPr bwMode="auto">
          <a:xfrm>
            <a:off x="4427538" y="260350"/>
            <a:ext cx="4537075" cy="3529013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 cstate="print"/>
          <a:srcRect l="7280" t="27765" r="52853" b="37672"/>
          <a:stretch>
            <a:fillRect/>
          </a:stretch>
        </p:blipFill>
        <p:spPr bwMode="auto">
          <a:xfrm>
            <a:off x="179388" y="333375"/>
            <a:ext cx="4105275" cy="3311525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3 Grupo"/>
          <p:cNvGrpSpPr>
            <a:grpSpLocks/>
          </p:cNvGrpSpPr>
          <p:nvPr/>
        </p:nvGrpSpPr>
        <p:grpSpPr bwMode="auto">
          <a:xfrm>
            <a:off x="611188" y="4221163"/>
            <a:ext cx="7237412" cy="2109787"/>
            <a:chOff x="179512" y="836111"/>
            <a:chExt cx="7236668" cy="2111145"/>
          </a:xfrm>
        </p:grpSpPr>
        <p:pic>
          <p:nvPicPr>
            <p:cNvPr id="5120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922" t="21750" r="5801" b="71162"/>
            <a:stretch>
              <a:fillRect/>
            </a:stretch>
          </p:blipFill>
          <p:spPr bwMode="auto">
            <a:xfrm>
              <a:off x="179884" y="836111"/>
              <a:ext cx="7236296" cy="58366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120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52856" t="28838" r="5209" b="57774"/>
            <a:stretch>
              <a:fillRect/>
            </a:stretch>
          </p:blipFill>
          <p:spPr bwMode="auto">
            <a:xfrm>
              <a:off x="179512" y="1412776"/>
              <a:ext cx="7200634" cy="153448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05762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7240" b="6314"/>
          <a:stretch/>
        </p:blipFill>
        <p:spPr>
          <a:xfrm>
            <a:off x="932710" y="923731"/>
            <a:ext cx="6429625" cy="434806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241726" y="523621"/>
            <a:ext cx="581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Competencias básicas del  Grado aplicadas a Farmacia</a:t>
            </a:r>
            <a:endParaRPr lang="es-ES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191070" y="5365103"/>
            <a:ext cx="256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Real Decreto 1393 / 2007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124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0" y="0"/>
            <a:ext cx="9144000" cy="6832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sz="2400" dirty="0">
                <a:solidFill>
                  <a:srgbClr val="C00000"/>
                </a:solidFill>
                <a:latin typeface="Arial" charset="0"/>
                <a:cs typeface="Arial" charset="0"/>
              </a:rPr>
              <a:t>Competencias</a:t>
            </a:r>
            <a:r>
              <a:rPr lang="es-ES" sz="1600" dirty="0">
                <a:latin typeface="Arial" charset="0"/>
                <a:cs typeface="Arial" charset="0"/>
              </a:rPr>
              <a:t> que los estudiantes deben adquirir:</a:t>
            </a:r>
          </a:p>
          <a:p>
            <a:pPr>
              <a:defRPr/>
            </a:pPr>
            <a:endParaRPr lang="es-ES" sz="16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latin typeface="Arial" charset="0"/>
                <a:cs typeface="Arial" charset="0"/>
              </a:rPr>
              <a:t>Identificar, diseñar, obtener, analizar, controlar y producir fármacos y medicamentos, así como otros productos y materias primas de interés sanitario de uso humano o veterinario.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latin typeface="Arial" charset="0"/>
                <a:cs typeface="Arial" charset="0"/>
              </a:rPr>
              <a:t>Evaluar los </a:t>
            </a:r>
            <a:r>
              <a:rPr lang="es-ES" sz="16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efectos terapéuticos </a:t>
            </a:r>
            <a:r>
              <a:rPr lang="es-ES" sz="1600" dirty="0">
                <a:latin typeface="Arial" charset="0"/>
                <a:cs typeface="Arial" charset="0"/>
              </a:rPr>
              <a:t>y tóxicos de sustancias con actividad farmacológica.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Saber aplicar el método científico y adquirir habilidades en el manejo de la legislación, fuentes de información, bibliografía, elaboración de protocolos y demás aspectos que se consideran necesarios para el diseño y evaluación crítica de ensayos preclínicos y clínicos.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latin typeface="Arial" charset="0"/>
                <a:cs typeface="Arial" charset="0"/>
              </a:rPr>
              <a:t>Diseñar, preparar, suministrar </a:t>
            </a:r>
            <a:r>
              <a:rPr lang="es-ES" sz="1600" dirty="0">
                <a:solidFill>
                  <a:srgbClr val="C00000"/>
                </a:solidFill>
                <a:latin typeface="Arial" charset="0"/>
                <a:cs typeface="Arial" charset="0"/>
              </a:rPr>
              <a:t>y </a:t>
            </a:r>
            <a:r>
              <a:rPr lang="es-E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dispensar medicamentos </a:t>
            </a:r>
            <a:r>
              <a:rPr lang="es-ES" sz="1600" dirty="0">
                <a:latin typeface="Arial" charset="0"/>
                <a:cs typeface="Arial" charset="0"/>
              </a:rPr>
              <a:t>y otros productos de interés sanitario.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Prestar consejo terapéutico en farmacoterapia </a:t>
            </a:r>
            <a:r>
              <a:rPr lang="es-ES" sz="1600" dirty="0">
                <a:latin typeface="Arial" charset="0"/>
                <a:cs typeface="Arial" charset="0"/>
              </a:rPr>
              <a:t>y </a:t>
            </a:r>
            <a:r>
              <a:rPr lang="es-ES" sz="1600" dirty="0" err="1">
                <a:latin typeface="Arial" charset="0"/>
                <a:cs typeface="Arial" charset="0"/>
              </a:rPr>
              <a:t>dietoterapia</a:t>
            </a:r>
            <a:r>
              <a:rPr lang="es-ES" sz="1600" dirty="0">
                <a:latin typeface="Arial" charset="0"/>
                <a:cs typeface="Arial" charset="0"/>
              </a:rPr>
              <a:t>, así como en el ámbito nutricional y alimentario en los establecimientos en los que presten servicios.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Promover el uso racional de los medicamentos </a:t>
            </a:r>
            <a:r>
              <a:rPr lang="es-ES" sz="1600" dirty="0">
                <a:latin typeface="Arial" charset="0"/>
                <a:cs typeface="Arial" charset="0"/>
              </a:rPr>
              <a:t>y productos sanitarios, así como adquirir conocimientos básicos en gestión clínica, economía de la salud y uso eficiente de los recursos sanitarios.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Identificar, evaluar y valorar los problemas relacionados con  fármacos y medicamentos, así como participar en las actividades de farmacovigilancia</a:t>
            </a:r>
            <a:r>
              <a:rPr lang="es-ES" sz="1600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solidFill>
                  <a:srgbClr val="C00000"/>
                </a:solidFill>
                <a:latin typeface="Arial" charset="0"/>
                <a:cs typeface="Arial" charset="0"/>
              </a:rPr>
              <a:t>Llevar a cabo las actividades de farmacia clínica y social, siguiendo el ciclo de la atención farmacéutica.</a:t>
            </a:r>
          </a:p>
          <a:p>
            <a:pPr marL="342900" indent="-342900">
              <a:buFontTx/>
              <a:buAutoNum type="arabicPeriod"/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buFontTx/>
              <a:buAutoNum type="arabicPeriod"/>
              <a:defRPr/>
            </a:pPr>
            <a:r>
              <a:rPr lang="es-ES" sz="1600" dirty="0">
                <a:solidFill>
                  <a:srgbClr val="0070C0"/>
                </a:solidFill>
                <a:latin typeface="Arial" charset="0"/>
                <a:cs typeface="Arial" charset="0"/>
              </a:rPr>
              <a:t>Intervenir en las actividades de promoción de la salud, prevención de la enfermedad, en el ámbito individual, familiar y comunitario; con una visión integral  y multiprofesional del proceso  salud-enfermedad</a:t>
            </a:r>
            <a:r>
              <a:rPr lang="es-ES" sz="1600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es-ES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32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0" y="0"/>
            <a:ext cx="9144000" cy="61247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defRPr/>
            </a:pPr>
            <a:endParaRPr lang="es-ES" dirty="0">
              <a:latin typeface="Arial" charset="0"/>
              <a:cs typeface="Arial" charset="0"/>
            </a:endParaRPr>
          </a:p>
          <a:p>
            <a:pPr marL="342900" indent="-342900">
              <a:defRPr/>
            </a:pPr>
            <a:r>
              <a:rPr lang="es-ES" dirty="0">
                <a:latin typeface="Arial" charset="0"/>
                <a:cs typeface="Arial" charset="0"/>
              </a:rPr>
              <a:t>10. Diseñar, aplicar y evaluar reactivos, métodos y técnicas analíticas clínicas, conociendo los fundamentos básicos de los análisis clínicos y las características y contenidos de los dictámenes de diagnostico de laboratorio.</a:t>
            </a:r>
          </a:p>
          <a:p>
            <a:pPr marL="342900" indent="-342900"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defRPr/>
            </a:pPr>
            <a:r>
              <a:rPr lang="es-ES" dirty="0">
                <a:latin typeface="Arial" charset="0"/>
                <a:cs typeface="Arial" charset="0"/>
              </a:rPr>
              <a:t>11. Evaluar los efectos toxicológicos de sustancias y diseñar y aplicar las pruebas y análisis correspondientes.</a:t>
            </a:r>
          </a:p>
          <a:p>
            <a:pPr marL="342900" indent="-342900"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defRPr/>
            </a:pPr>
            <a:r>
              <a:rPr lang="es-ES" dirty="0">
                <a:latin typeface="Arial" charset="0"/>
                <a:cs typeface="Arial" charset="0"/>
              </a:rPr>
              <a:t>12. Desarrollar análisis higiénico-sanitarios, especialmente los relacionados con los alimentos y medioambiente.</a:t>
            </a:r>
          </a:p>
          <a:p>
            <a:pPr marL="342900" indent="-342900"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defRPr/>
            </a:pPr>
            <a:r>
              <a:rPr lang="es-ES" dirty="0">
                <a:latin typeface="Arial" charset="0"/>
                <a:cs typeface="Arial" charset="0"/>
              </a:rPr>
              <a:t>13. </a:t>
            </a:r>
            <a:r>
              <a:rPr lang="es-ES" dirty="0">
                <a:solidFill>
                  <a:srgbClr val="0070C0"/>
                </a:solidFill>
                <a:latin typeface="Arial" charset="0"/>
                <a:cs typeface="Arial" charset="0"/>
              </a:rPr>
              <a:t>Desarrollar habilidades de comunicación e información, tanto orales como escritas, para tratar con pacientes y usuarios del centro donde desempeñe su actividad profesional</a:t>
            </a:r>
            <a:r>
              <a:rPr lang="es-ES" dirty="0">
                <a:latin typeface="Arial" charset="0"/>
                <a:cs typeface="Arial" charset="0"/>
              </a:rPr>
              <a:t>. </a:t>
            </a:r>
            <a:r>
              <a:rPr lang="es-ES" dirty="0">
                <a:solidFill>
                  <a:srgbClr val="0070C0"/>
                </a:solidFill>
                <a:latin typeface="Arial" charset="0"/>
                <a:cs typeface="Arial" charset="0"/>
              </a:rPr>
              <a:t>Promover  las capacidades de trabajo y colaboración en equipos multidisciplinares y las relaciones con otros</a:t>
            </a:r>
            <a:r>
              <a:rPr lang="es-ES" b="1" dirty="0">
                <a:solidFill>
                  <a:srgbClr val="0070C0"/>
                </a:solidFill>
                <a:latin typeface="Arial" charset="0"/>
                <a:cs typeface="Arial" charset="0"/>
              </a:rPr>
              <a:t> profesionales sanitarios</a:t>
            </a:r>
            <a:r>
              <a:rPr lang="es-ES" dirty="0">
                <a:solidFill>
                  <a:srgbClr val="C00000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defRPr/>
            </a:pPr>
            <a:r>
              <a:rPr lang="es-ES" dirty="0">
                <a:latin typeface="Arial" charset="0"/>
                <a:cs typeface="Arial" charset="0"/>
              </a:rPr>
              <a:t>14. </a:t>
            </a:r>
            <a:r>
              <a:rPr lang="es-ES" dirty="0">
                <a:solidFill>
                  <a:srgbClr val="0070C0"/>
                </a:solidFill>
                <a:latin typeface="Arial" charset="0"/>
                <a:cs typeface="Arial" charset="0"/>
              </a:rPr>
              <a:t>Conocer los principios éticos y deontológicos según las disposiciones legislativas, reglamentarias y administrativas que rigen el ejercicio profesional, comprendiendo las implicaciones éticas de la salud en un contexto social en transformación</a:t>
            </a:r>
            <a:r>
              <a:rPr lang="es-ES" dirty="0"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defRPr/>
            </a:pPr>
            <a:endParaRPr lang="es-ES" sz="1000" dirty="0">
              <a:latin typeface="Arial" charset="0"/>
              <a:cs typeface="Arial" charset="0"/>
            </a:endParaRPr>
          </a:p>
          <a:p>
            <a:pPr marL="342900" indent="-342900">
              <a:defRPr/>
            </a:pPr>
            <a:r>
              <a:rPr lang="es-ES" dirty="0">
                <a:latin typeface="Arial" charset="0"/>
                <a:cs typeface="Arial" charset="0"/>
              </a:rPr>
              <a:t>15. Reconocer las propias limitaciones y la necesidad de mantener y actualizar la competencia profesional, prestando especial importancia al auto aprendizaje de nuevos conocimientos basándose en la evidencia científica disponible.</a:t>
            </a:r>
          </a:p>
          <a:p>
            <a:pPr>
              <a:defRPr/>
            </a:pPr>
            <a:endParaRPr lang="es-ES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6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5495" y="172044"/>
            <a:ext cx="6130975" cy="549110"/>
          </a:xfrm>
        </p:spPr>
        <p:txBody>
          <a:bodyPr>
            <a:normAutofit/>
          </a:bodyPr>
          <a:lstStyle/>
          <a:p>
            <a:r>
              <a:rPr lang="es-ES" sz="2800" dirty="0" smtClean="0"/>
              <a:t>Módulos de la orden CIN 2137/2008</a:t>
            </a:r>
            <a:endParaRPr lang="es-ES" sz="280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26007" y="5288436"/>
            <a:ext cx="5687915" cy="857839"/>
          </a:xfrm>
        </p:spPr>
        <p:txBody>
          <a:bodyPr>
            <a:noAutofit/>
          </a:bodyPr>
          <a:lstStyle/>
          <a:p>
            <a:r>
              <a:rPr lang="es-E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 Módulo tienes sus competencias. Cada Módulo puede dar lugar  a varias asignaturas. Una misma asignatura puede provenir de más de un Módulo</a:t>
            </a:r>
            <a:endParaRPr lang="es-ES" sz="16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939583"/>
              </p:ext>
            </p:extLst>
          </p:nvPr>
        </p:nvGraphicFramePr>
        <p:xfrm>
          <a:off x="593888" y="830003"/>
          <a:ext cx="8314442" cy="3868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27272"/>
                <a:gridCol w="1587170"/>
              </a:tblGrid>
              <a:tr h="667609">
                <a:tc>
                  <a:txBody>
                    <a:bodyPr/>
                    <a:lstStyle/>
                    <a:p>
                      <a:r>
                        <a:rPr lang="es-ES" sz="2800" dirty="0" smtClean="0"/>
                        <a:t>Módulo</a:t>
                      </a:r>
                      <a:r>
                        <a:rPr lang="es-ES" dirty="0" smtClean="0"/>
                        <a:t> 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/>
                        <a:t>Nº mínimo de </a:t>
                      </a:r>
                    </a:p>
                    <a:p>
                      <a:r>
                        <a:rPr lang="es-ES" dirty="0" smtClean="0"/>
                        <a:t>créditos ECTS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De Química 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54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De Física y Matemáticas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De Biología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42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De Farmacia y Tecnología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24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De Medicina y Farmacología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66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De Legislación y Farmacia Social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12</a:t>
                      </a:r>
                      <a:endParaRPr lang="es-E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Prácticas Tuteladas y</a:t>
                      </a:r>
                      <a:r>
                        <a:rPr lang="es-ES" sz="2400" baseline="0" dirty="0" smtClean="0"/>
                        <a:t>  </a:t>
                      </a:r>
                      <a:r>
                        <a:rPr lang="es-ES" sz="2400" dirty="0" smtClean="0"/>
                        <a:t>Trabajo de Fin de Grado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30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520368"/>
              </p:ext>
            </p:extLst>
          </p:nvPr>
        </p:nvGraphicFramePr>
        <p:xfrm>
          <a:off x="561473" y="4708748"/>
          <a:ext cx="8379272" cy="44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3819"/>
                <a:gridCol w="1575453"/>
              </a:tblGrid>
              <a:tr h="0">
                <a:tc>
                  <a:txBody>
                    <a:bodyPr/>
                    <a:lstStyle/>
                    <a:p>
                      <a:r>
                        <a:rPr lang="es-ES" sz="2300" dirty="0" smtClean="0"/>
                        <a:t>Créditos de libre</a:t>
                      </a:r>
                      <a:r>
                        <a:rPr lang="es-ES" sz="2300" baseline="0" dirty="0" smtClean="0"/>
                        <a:t> disposición por cada Universidad</a:t>
                      </a:r>
                      <a:endParaRPr lang="es-ES" sz="2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60 (20 % Total) </a:t>
                      </a:r>
                      <a:endParaRPr lang="es-E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459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10332" t="16238" r="10526" b="15251"/>
          <a:stretch>
            <a:fillRect/>
          </a:stretch>
        </p:blipFill>
        <p:spPr bwMode="auto">
          <a:xfrm>
            <a:off x="0" y="0"/>
            <a:ext cx="914400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833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0832" y="992314"/>
            <a:ext cx="8183881" cy="2793302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s-E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Experiencia nacional: análisis comparativo de las Guías </a:t>
            </a:r>
            <a:r>
              <a:rPr lang="es-ES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Docente de </a:t>
            </a:r>
            <a:r>
              <a:rPr lang="es-E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asignatura de </a:t>
            </a:r>
            <a:r>
              <a:rPr lang="es-ES" sz="27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Atención Farmacéutica</a:t>
            </a:r>
            <a:r>
              <a:rPr lang="es-E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 Universidad</a:t>
            </a:r>
            <a:r>
              <a:rPr lang="es-ES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s-ES" sz="27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s-ES" sz="2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ES" sz="27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847025" y="3675888"/>
            <a:ext cx="6355143" cy="1709928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Dr. Eduardo L. Mariño. </a:t>
            </a:r>
            <a:b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Catedrático de Farmacia Galénica</a:t>
            </a:r>
            <a:b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Unidad de </a:t>
            </a:r>
            <a:r>
              <a:rPr lang="es-E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Farmacia </a:t>
            </a:r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Clínica y Farmacoterapia</a:t>
            </a:r>
            <a:b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Universidad de Barcelona</a:t>
            </a:r>
            <a:endParaRPr lang="es-E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654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 l="10332" t="14664" r="10526" b="7376"/>
          <a:stretch>
            <a:fillRect/>
          </a:stretch>
        </p:blipFill>
        <p:spPr bwMode="auto">
          <a:xfrm>
            <a:off x="0" y="0"/>
            <a:ext cx="9124950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40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4766" t="14663" r="10526" b="48753"/>
          <a:stretch/>
        </p:blipFill>
        <p:spPr bwMode="auto">
          <a:xfrm>
            <a:off x="0" y="-82296"/>
            <a:ext cx="8948575" cy="574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cto 4"/>
          <p:cNvCxnSpPr/>
          <p:nvPr/>
        </p:nvCxnSpPr>
        <p:spPr>
          <a:xfrm>
            <a:off x="0" y="2496312"/>
            <a:ext cx="6364224" cy="9144"/>
          </a:xfrm>
          <a:prstGeom prst="line">
            <a:avLst/>
          </a:prstGeom>
          <a:ln w="3175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610424" y="5766758"/>
            <a:ext cx="73708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</a:rPr>
              <a:t>Llevar a cabo las actividades de farmacia </a:t>
            </a:r>
            <a:r>
              <a:rPr lang="es-ES" sz="2400" b="1" dirty="0">
                <a:solidFill>
                  <a:srgbClr val="FF0000"/>
                </a:solidFill>
              </a:rPr>
              <a:t>c</a:t>
            </a:r>
            <a:r>
              <a:rPr lang="es-ES" sz="2400" b="1" dirty="0" smtClean="0">
                <a:solidFill>
                  <a:srgbClr val="FF0000"/>
                </a:solidFill>
              </a:rPr>
              <a:t>línica y social, </a:t>
            </a:r>
          </a:p>
          <a:p>
            <a:r>
              <a:rPr lang="es-ES" sz="2400" b="1" dirty="0" smtClean="0">
                <a:solidFill>
                  <a:srgbClr val="FF0000"/>
                </a:solidFill>
              </a:rPr>
              <a:t>siguiendo el </a:t>
            </a:r>
            <a:r>
              <a:rPr lang="es-ES" sz="2400" b="1" smtClean="0">
                <a:solidFill>
                  <a:srgbClr val="FF0000"/>
                </a:solidFill>
              </a:rPr>
              <a:t>ciclo de </a:t>
            </a:r>
            <a:r>
              <a:rPr lang="es-ES" sz="2400" b="1" dirty="0" smtClean="0">
                <a:solidFill>
                  <a:srgbClr val="FF0000"/>
                </a:solidFill>
              </a:rPr>
              <a:t>atención farmacéutica</a:t>
            </a:r>
            <a:endParaRPr lang="es-ES" sz="2400" b="1" dirty="0">
              <a:solidFill>
                <a:srgbClr val="FF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0" y="69858"/>
            <a:ext cx="330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Materia Medicina y Farmacología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2"/>
          <p:cNvGrpSpPr/>
          <p:nvPr/>
        </p:nvGrpSpPr>
        <p:grpSpPr>
          <a:xfrm>
            <a:off x="0" y="0"/>
            <a:ext cx="8973822" cy="6858000"/>
            <a:chOff x="0" y="0"/>
            <a:chExt cx="8973822" cy="6858000"/>
          </a:xfrm>
        </p:grpSpPr>
        <p:grpSp>
          <p:nvGrpSpPr>
            <p:cNvPr id="13" name="Grupo 12"/>
            <p:cNvGrpSpPr/>
            <p:nvPr/>
          </p:nvGrpSpPr>
          <p:grpSpPr>
            <a:xfrm>
              <a:off x="0" y="0"/>
              <a:ext cx="6790670" cy="6858000"/>
              <a:chOff x="0" y="0"/>
              <a:chExt cx="6790670" cy="6858000"/>
            </a:xfrm>
          </p:grpSpPr>
          <p:grpSp>
            <p:nvGrpSpPr>
              <p:cNvPr id="6" name="Grupo 5"/>
              <p:cNvGrpSpPr/>
              <p:nvPr/>
            </p:nvGrpSpPr>
            <p:grpSpPr>
              <a:xfrm>
                <a:off x="0" y="0"/>
                <a:ext cx="6790670" cy="6858000"/>
                <a:chOff x="-1" y="0"/>
                <a:chExt cx="6877455" cy="6988616"/>
              </a:xfrm>
            </p:grpSpPr>
            <p:grpSp>
              <p:nvGrpSpPr>
                <p:cNvPr id="4" name="Grupo 3"/>
                <p:cNvGrpSpPr/>
                <p:nvPr/>
              </p:nvGrpSpPr>
              <p:grpSpPr>
                <a:xfrm>
                  <a:off x="-1" y="0"/>
                  <a:ext cx="6877455" cy="6439711"/>
                  <a:chOff x="68094" y="107004"/>
                  <a:chExt cx="9221824" cy="8035049"/>
                </a:xfrm>
              </p:grpSpPr>
              <p:pic>
                <p:nvPicPr>
                  <p:cNvPr id="2" name="Imagen 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2663" t="24432" r="1562" b="25000"/>
                  <a:stretch/>
                </p:blipFill>
                <p:spPr>
                  <a:xfrm>
                    <a:off x="68094" y="107004"/>
                    <a:ext cx="9105456" cy="2704290"/>
                  </a:xfrm>
                  <a:prstGeom prst="rect">
                    <a:avLst/>
                  </a:prstGeom>
                </p:spPr>
              </p:pic>
              <p:pic>
                <p:nvPicPr>
                  <p:cNvPr id="3" name="Imagen 2"/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l="12432" t="12595" r="11411" b="4579"/>
                  <a:stretch/>
                </p:blipFill>
                <p:spPr>
                  <a:xfrm>
                    <a:off x="194553" y="2577831"/>
                    <a:ext cx="9095365" cy="556422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5" name="Imagen 4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451" t="79167" r="1704" b="7196"/>
                <a:stretch/>
              </p:blipFill>
              <p:spPr>
                <a:xfrm>
                  <a:off x="0" y="6439712"/>
                  <a:ext cx="6790669" cy="548904"/>
                </a:xfrm>
                <a:prstGeom prst="rect">
                  <a:avLst/>
                </a:prstGeom>
              </p:spPr>
            </p:pic>
          </p:grpSp>
          <p:cxnSp>
            <p:nvCxnSpPr>
              <p:cNvPr id="8" name="Conector recto 7"/>
              <p:cNvCxnSpPr/>
              <p:nvPr/>
            </p:nvCxnSpPr>
            <p:spPr>
              <a:xfrm>
                <a:off x="1906621" y="1459149"/>
                <a:ext cx="4085617" cy="9728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ector recto 9"/>
              <p:cNvCxnSpPr/>
              <p:nvPr/>
            </p:nvCxnSpPr>
            <p:spPr>
              <a:xfrm>
                <a:off x="1060315" y="1595336"/>
                <a:ext cx="369651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/>
              <p:cNvCxnSpPr/>
              <p:nvPr/>
            </p:nvCxnSpPr>
            <p:spPr>
              <a:xfrm flipV="1">
                <a:off x="3784060" y="6663447"/>
                <a:ext cx="963038" cy="9727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o 19"/>
            <p:cNvGrpSpPr/>
            <p:nvPr/>
          </p:nvGrpSpPr>
          <p:grpSpPr>
            <a:xfrm>
              <a:off x="6285408" y="1244339"/>
              <a:ext cx="2688414" cy="4769963"/>
              <a:chOff x="2271858" y="226243"/>
              <a:chExt cx="3943363" cy="5552387"/>
            </a:xfrm>
          </p:grpSpPr>
          <p:pic>
            <p:nvPicPr>
              <p:cNvPr id="21" name="Imagen 20"/>
              <p:cNvPicPr>
                <a:picLocks noChangeAspect="1"/>
              </p:cNvPicPr>
              <p:nvPr/>
            </p:nvPicPr>
            <p:blipFill rotWithShape="1">
              <a:blip r:embed="rId4"/>
              <a:srcRect l="34230" t="12293" r="32950" b="5555"/>
              <a:stretch/>
            </p:blipFill>
            <p:spPr>
              <a:xfrm>
                <a:off x="2271858" y="226243"/>
                <a:ext cx="3943363" cy="5552387"/>
              </a:xfrm>
              <a:prstGeom prst="rect">
                <a:avLst/>
              </a:prstGeom>
            </p:spPr>
          </p:pic>
          <p:sp>
            <p:nvSpPr>
              <p:cNvPr id="22" name="CuadroTexto 21"/>
              <p:cNvSpPr txBox="1"/>
              <p:nvPr/>
            </p:nvSpPr>
            <p:spPr>
              <a:xfrm>
                <a:off x="2350832" y="348792"/>
                <a:ext cx="2163744" cy="3582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400" dirty="0" smtClean="0"/>
                  <a:t>Septiembre  2004</a:t>
                </a:r>
                <a:endParaRPr lang="es-ES" sz="1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783302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682428"/>
              </p:ext>
            </p:extLst>
          </p:nvPr>
        </p:nvGraphicFramePr>
        <p:xfrm>
          <a:off x="179388" y="115888"/>
          <a:ext cx="8784976" cy="6624736"/>
        </p:xfrm>
        <a:graphic>
          <a:graphicData uri="http://schemas.openxmlformats.org/drawingml/2006/table">
            <a:tbl>
              <a:tblPr/>
              <a:tblGrid>
                <a:gridCol w="1443154"/>
                <a:gridCol w="565615"/>
                <a:gridCol w="6776207"/>
              </a:tblGrid>
              <a:tr h="66247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Prácticas </a:t>
                      </a:r>
                      <a:r>
                        <a:rPr lang="es-E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Tuteladas</a:t>
                      </a:r>
                      <a:r>
                        <a:rPr lang="es-ES" sz="1800" b="1" baseline="0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y 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Trabajo de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Fin de Grado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86" marR="5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latin typeface="Calibri"/>
                          <a:ea typeface="Calibri"/>
                          <a:cs typeface="Times New Roman"/>
                        </a:rPr>
                        <a:t>30</a:t>
                      </a:r>
                      <a:endParaRPr lang="es-ES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86" marR="5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Competencias transversales</a:t>
                      </a: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:</a:t>
                      </a:r>
                    </a:p>
                    <a:p>
                      <a:pPr>
                        <a:lnSpc>
                          <a:spcPts val="1000"/>
                        </a:lnSpc>
                        <a:spcAft>
                          <a:spcPts val="0"/>
                        </a:spcAft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Organizar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y gestionar el funcionamiento de una oficina de farmacia</a:t>
                      </a:r>
                      <a:r>
                        <a:rPr lang="es-E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104775" indent="-104775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0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Conocer 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el funcionamiento y gestión de un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servicio de farmacia hospitalaria o de atención primaria,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 incluido el personal adscrito a los mismos</a:t>
                      </a: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104775" indent="-104775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800" b="1" kern="1200" dirty="0" smtClean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Gestionar 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los medicamentos</a:t>
                      </a: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104775" indent="-104775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Conservación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, custodia, </a:t>
                      </a:r>
                      <a:r>
                        <a:rPr lang="es-E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dispensación </a:t>
                      </a:r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y distribución racional de los medicamentos 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y otros productos farmacéuticos</a:t>
                      </a: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104775" indent="-104775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Elaborar 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formulas magistrales y preparados  oficinales</a:t>
                      </a: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104775" indent="-104775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Proporcionar </a:t>
                      </a:r>
                      <a:r>
                        <a:rPr lang="es-ES" sz="18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atención farmacéutica a los pacientes</a:t>
                      </a:r>
                      <a:r>
                        <a:rPr lang="es-ES" sz="18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marL="104775" indent="-104775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0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Realizar farmacovigilancia</a:t>
                      </a:r>
                    </a:p>
                    <a:p>
                      <a:pPr marL="104775" indent="-104775">
                        <a:lnSpc>
                          <a:spcPts val="1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Realizar </a:t>
                      </a: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la facturación de una Oficina de Farmacia, en su </a:t>
                      </a:r>
                      <a:r>
                        <a:rPr lang="es-ES" sz="1800" b="1" dirty="0" smtClean="0">
                          <a:latin typeface="Calibri"/>
                          <a:ea typeface="Calibri"/>
                          <a:cs typeface="Times New Roman"/>
                        </a:rPr>
                        <a:t>caso</a:t>
                      </a:r>
                    </a:p>
                    <a:p>
                      <a:pPr marL="104775" indent="-104775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latin typeface="Calibri"/>
                          <a:ea typeface="Calibri"/>
                          <a:cs typeface="Times New Roman"/>
                        </a:rPr>
                        <a:t>Presentación y Defensa ante un Tribunal universitario de un proyecto fin de grado, co</a:t>
                      </a:r>
                      <a:r>
                        <a:rPr lang="es-ES" sz="2000" b="1" dirty="0">
                          <a:latin typeface="Calibri"/>
                          <a:ea typeface="Calibri"/>
                          <a:cs typeface="Times New Roman"/>
                        </a:rPr>
                        <a:t>nsistente en un ejercicio de integración de contenidos  formativos recibidos y las competencias adquiridas.</a:t>
                      </a:r>
                      <a:endParaRPr lang="es-ES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786" marR="597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43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34925" y="0"/>
          <a:ext cx="9109075" cy="698204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26550"/>
                <a:gridCol w="4482525"/>
              </a:tblGrid>
              <a:tr h="1462903">
                <a:tc>
                  <a:txBody>
                    <a:bodyPr/>
                    <a:lstStyle/>
                    <a:p>
                      <a:pPr algn="l"/>
                      <a:r>
                        <a:rPr lang="es-ES" sz="1800" dirty="0" smtClean="0"/>
                        <a:t>Directiva 85/432</a:t>
                      </a:r>
                    </a:p>
                    <a:p>
                      <a:pPr algn="l"/>
                      <a:r>
                        <a:rPr lang="es-ES" sz="1800" dirty="0" smtClean="0"/>
                        <a:t>En referencia</a:t>
                      </a:r>
                      <a:r>
                        <a:rPr lang="es-ES" sz="1800" baseline="0" dirty="0" smtClean="0"/>
                        <a:t> a lo que garantizará la formación del farmacéutico indica lo que  más tarde califica </a:t>
                      </a:r>
                      <a:r>
                        <a:rPr lang="es-ES" sz="1800" dirty="0" smtClean="0"/>
                        <a:t> como </a:t>
                      </a:r>
                      <a:r>
                        <a:rPr lang="es-ES" sz="1800" dirty="0" smtClean="0">
                          <a:solidFill>
                            <a:srgbClr val="FFFF00"/>
                          </a:solidFill>
                        </a:rPr>
                        <a:t>COMPETENCIAS</a:t>
                      </a:r>
                      <a:r>
                        <a:rPr lang="es-ES" sz="1800" dirty="0" smtClean="0">
                          <a:solidFill>
                            <a:schemeClr val="lt1"/>
                          </a:solidFill>
                        </a:rPr>
                        <a:t>,</a:t>
                      </a:r>
                      <a:r>
                        <a:rPr lang="es-ES" sz="1800" baseline="0" dirty="0" smtClean="0"/>
                        <a:t> las siguientes:</a:t>
                      </a:r>
                      <a:endParaRPr lang="es-ES" sz="18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r>
                        <a:rPr lang="es-ES" sz="1800" dirty="0" smtClean="0"/>
                        <a:t>Directiva 2005/36/CE. Art. 4.2.3</a:t>
                      </a:r>
                    </a:p>
                    <a:p>
                      <a:r>
                        <a:rPr lang="es-ES" sz="1800" dirty="0" smtClean="0"/>
                        <a:t>La formación del farmacéutico garantizará que la</a:t>
                      </a:r>
                      <a:r>
                        <a:rPr lang="es-ES" sz="1800" baseline="0" dirty="0" smtClean="0"/>
                        <a:t> persona de que se trate ha adquirido los conocimientos y </a:t>
                      </a:r>
                      <a:r>
                        <a:rPr lang="es-ES" sz="1800" baseline="0" dirty="0" smtClean="0">
                          <a:solidFill>
                            <a:srgbClr val="FFFF00"/>
                          </a:solidFill>
                        </a:rPr>
                        <a:t>COMPETENCIAS</a:t>
                      </a:r>
                      <a:r>
                        <a:rPr lang="es-ES" sz="1800" baseline="0" dirty="0" smtClean="0"/>
                        <a:t>  siguientes:</a:t>
                      </a:r>
                      <a:endParaRPr lang="es-ES" sz="1800" dirty="0"/>
                    </a:p>
                  </a:txBody>
                  <a:tcPr marL="91446" marR="91446" marT="45716" marB="45716"/>
                </a:tc>
              </a:tr>
              <a:tr h="10667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a) un conocimiento adecuado de los medicamentos y de las sustancias utilizadas para la fabricación</a:t>
                      </a:r>
                      <a:r>
                        <a:rPr lang="es-ES" sz="1600" baseline="0" dirty="0" smtClean="0"/>
                        <a:t> de los medicamentos;</a:t>
                      </a:r>
                      <a:endParaRPr lang="es-ES" sz="1600" dirty="0" smtClean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endParaRPr lang="es-ES" sz="1600" dirty="0" smtClean="0"/>
                    </a:p>
                    <a:p>
                      <a:r>
                        <a:rPr lang="es-ES" sz="1600" dirty="0" smtClean="0"/>
                        <a:t>a) un conocimiento adecuado de los medicamentos y de las sustancias utilizadas en</a:t>
                      </a:r>
                      <a:r>
                        <a:rPr lang="es-ES" sz="1600" baseline="0" dirty="0" smtClean="0"/>
                        <a:t> su</a:t>
                      </a:r>
                      <a:r>
                        <a:rPr lang="es-ES" sz="1600" dirty="0" smtClean="0"/>
                        <a:t> fabricación</a:t>
                      </a:r>
                      <a:r>
                        <a:rPr lang="es-ES" sz="1600" baseline="0" dirty="0" smtClean="0"/>
                        <a:t>;</a:t>
                      </a:r>
                      <a:endParaRPr lang="es-ES" sz="1600" dirty="0"/>
                    </a:p>
                  </a:txBody>
                  <a:tcPr marL="91446" marR="91446" marT="45716" marB="45716"/>
                </a:tc>
              </a:tr>
              <a:tr h="979420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b)</a:t>
                      </a:r>
                      <a:r>
                        <a:rPr lang="es-ES" sz="1600" baseline="0" dirty="0" smtClean="0"/>
                        <a:t> un conocimiento adecuado de la tecnología farmacéutica y del control físico, químico, biológico y microbiológico de los medicamentos;</a:t>
                      </a:r>
                      <a:endParaRPr lang="es-ES" sz="16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b)</a:t>
                      </a:r>
                      <a:r>
                        <a:rPr lang="es-ES" sz="1600" baseline="0" dirty="0" smtClean="0"/>
                        <a:t> un conocimiento adecuado de la tecnología farmacéutica y de los </a:t>
                      </a:r>
                      <a:r>
                        <a:rPr lang="es-ES" sz="1600" b="1" baseline="0" dirty="0" smtClean="0">
                          <a:solidFill>
                            <a:srgbClr val="FF0000"/>
                          </a:solidFill>
                        </a:rPr>
                        <a:t>ensayos</a:t>
                      </a:r>
                      <a:r>
                        <a:rPr lang="es-ES" sz="1600" baseline="0" dirty="0" smtClean="0"/>
                        <a:t> físicos, químicos, biológicos y microbiológicos de los medicamentos;</a:t>
                      </a:r>
                      <a:endParaRPr lang="es-ES" sz="1600" dirty="0" smtClean="0"/>
                    </a:p>
                  </a:txBody>
                  <a:tcPr marL="91446" marR="91446" marT="45716" marB="45716"/>
                </a:tc>
              </a:tr>
              <a:tr h="1157601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c) un conocimiento adecuado del metabolismo y efectos de los medicamentos y sustancias tóxicas, así como de la utilización de los medicamentos;</a:t>
                      </a:r>
                      <a:endParaRPr lang="es-ES" sz="16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c) un conocimiento adecuado del metabolismo y  de los  efectos de los medicamentos, </a:t>
                      </a:r>
                      <a:r>
                        <a:rPr lang="es-ES" sz="1600" b="1" dirty="0" smtClean="0">
                          <a:solidFill>
                            <a:srgbClr val="FF0000"/>
                          </a:solidFill>
                        </a:rPr>
                        <a:t>así como de la acción </a:t>
                      </a:r>
                      <a:r>
                        <a:rPr lang="es-E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s-ES" sz="1600" baseline="0" dirty="0" smtClean="0"/>
                        <a:t>de las </a:t>
                      </a:r>
                      <a:r>
                        <a:rPr lang="es-ES" sz="1600" dirty="0" smtClean="0"/>
                        <a:t> sustancias tóxicas</a:t>
                      </a:r>
                      <a:r>
                        <a:rPr lang="es-ES" sz="1600" baseline="0" dirty="0" smtClean="0"/>
                        <a:t>  y </a:t>
                      </a:r>
                      <a:r>
                        <a:rPr lang="es-ES" sz="1600" dirty="0" smtClean="0"/>
                        <a:t>de la utilización de los medicamentos;</a:t>
                      </a:r>
                    </a:p>
                  </a:txBody>
                  <a:tcPr marL="91446" marR="91446" marT="45716" marB="45716"/>
                </a:tc>
              </a:tr>
              <a:tr h="1157601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d)</a:t>
                      </a:r>
                      <a:r>
                        <a:rPr lang="es-ES" sz="1600" baseline="0" dirty="0" smtClean="0"/>
                        <a:t> un conocimiento adecuado que permita evaluar los datos científicos relativos a los medicamentos, con el fin de poder proporcionar información adecuada;</a:t>
                      </a:r>
                      <a:endParaRPr lang="es-ES" sz="16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d)</a:t>
                      </a:r>
                      <a:r>
                        <a:rPr lang="es-ES" sz="1600" baseline="0" dirty="0" smtClean="0"/>
                        <a:t> un conocimiento adecuado para la evaluación de los datos científicos relativos a los medicamentos, con </a:t>
                      </a:r>
                      <a:r>
                        <a:rPr lang="es-ES" sz="1600" b="1" baseline="0" dirty="0" smtClean="0">
                          <a:solidFill>
                            <a:srgbClr val="FF0000"/>
                          </a:solidFill>
                        </a:rPr>
                        <a:t>objeto</a:t>
                      </a:r>
                      <a:r>
                        <a:rPr lang="es-ES" sz="1600" baseline="0" dirty="0" smtClean="0"/>
                        <a:t> de poder </a:t>
                      </a:r>
                      <a:r>
                        <a:rPr lang="es-ES" sz="1600" b="1" baseline="0" dirty="0" smtClean="0">
                          <a:solidFill>
                            <a:srgbClr val="FF0000"/>
                          </a:solidFill>
                        </a:rPr>
                        <a:t>facilitar</a:t>
                      </a:r>
                      <a:r>
                        <a:rPr lang="es-ES" sz="1600" baseline="0" dirty="0" smtClean="0"/>
                        <a:t> información </a:t>
                      </a:r>
                      <a:r>
                        <a:rPr lang="es-ES" sz="1600" b="1" baseline="0" dirty="0" smtClean="0">
                          <a:solidFill>
                            <a:srgbClr val="FF0000"/>
                          </a:solidFill>
                        </a:rPr>
                        <a:t>adecuada sobre la base de ese conocimiento</a:t>
                      </a:r>
                      <a:r>
                        <a:rPr lang="es-ES" sz="1600" baseline="0" dirty="0" smtClean="0"/>
                        <a:t>;</a:t>
                      </a:r>
                      <a:endParaRPr lang="es-ES" sz="1600" dirty="0" smtClean="0"/>
                    </a:p>
                  </a:txBody>
                  <a:tcPr marL="91446" marR="91446" marT="45716" marB="45716"/>
                </a:tc>
              </a:tr>
              <a:tr h="1157601"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e)</a:t>
                      </a:r>
                      <a:r>
                        <a:rPr lang="es-ES" sz="1600" baseline="0" dirty="0" smtClean="0"/>
                        <a:t> un conocimiento adecuado de </a:t>
                      </a:r>
                      <a:r>
                        <a:rPr lang="es-ES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las condiciones legales</a:t>
                      </a:r>
                      <a:r>
                        <a:rPr lang="es-ES" sz="1600" baseline="0" dirty="0" smtClean="0"/>
                        <a:t> y de </a:t>
                      </a:r>
                      <a:r>
                        <a:rPr lang="es-ES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otro tipo</a:t>
                      </a:r>
                      <a:r>
                        <a:rPr lang="es-ES" sz="1600" b="1" baseline="0" dirty="0" smtClean="0"/>
                        <a:t> </a:t>
                      </a:r>
                      <a:r>
                        <a:rPr lang="es-ES" sz="1600" baseline="0" dirty="0" smtClean="0"/>
                        <a:t>relaciona</a:t>
                      </a:r>
                      <a:r>
                        <a:rPr lang="es-ES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das</a:t>
                      </a:r>
                      <a:r>
                        <a:rPr lang="es-ES" sz="1600" baseline="0" dirty="0" smtClean="0"/>
                        <a:t> con el ejercicio de las actividades farmacéuticas.</a:t>
                      </a:r>
                      <a:endParaRPr lang="es-ES" sz="1600" dirty="0"/>
                    </a:p>
                  </a:txBody>
                  <a:tcPr marL="91446" marR="91446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/>
                        <a:t>e)</a:t>
                      </a:r>
                      <a:r>
                        <a:rPr lang="es-ES" sz="1600" baseline="0" dirty="0" smtClean="0"/>
                        <a:t> un </a:t>
                      </a:r>
                      <a:r>
                        <a:rPr lang="es-ES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conocimiento</a:t>
                      </a:r>
                      <a:r>
                        <a:rPr lang="es-ES" sz="1600" baseline="0" dirty="0" smtClean="0"/>
                        <a:t> adecuado de los </a:t>
                      </a:r>
                      <a:r>
                        <a:rPr lang="es-ES" sz="1600" b="1" baseline="0" dirty="0" smtClean="0">
                          <a:solidFill>
                            <a:srgbClr val="FF0000"/>
                          </a:solidFill>
                        </a:rPr>
                        <a:t>requisitos</a:t>
                      </a:r>
                      <a:r>
                        <a:rPr lang="es-ES" sz="1600" baseline="0" dirty="0" smtClean="0"/>
                        <a:t> legales y de otra índole </a:t>
                      </a:r>
                      <a:r>
                        <a:rPr lang="es-ES" sz="1600" baseline="0" dirty="0" smtClean="0">
                          <a:solidFill>
                            <a:schemeClr val="tx1"/>
                          </a:solidFill>
                        </a:rPr>
                        <a:t>relacion</a:t>
                      </a:r>
                      <a:r>
                        <a:rPr lang="es-ES" sz="1600" b="1" baseline="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ado</a:t>
                      </a:r>
                      <a:r>
                        <a:rPr lang="es-ES" sz="1600" baseline="0" dirty="0" smtClean="0"/>
                        <a:t> con el ejercicio de la </a:t>
                      </a:r>
                      <a:r>
                        <a:rPr lang="es-ES" sz="1600" b="1" baseline="0" dirty="0" smtClean="0">
                          <a:solidFill>
                            <a:srgbClr val="FF0000"/>
                          </a:solidFill>
                        </a:rPr>
                        <a:t>Farmacia</a:t>
                      </a:r>
                      <a:r>
                        <a:rPr lang="es-ES" sz="1600" baseline="0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600" dirty="0"/>
                    </a:p>
                  </a:txBody>
                  <a:tcPr marL="91446" marR="91446" marT="45716" marB="4571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929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 l="8463" t="22246" r="51711" b="14376"/>
          <a:stretch>
            <a:fillRect/>
          </a:stretch>
        </p:blipFill>
        <p:spPr bwMode="auto">
          <a:xfrm>
            <a:off x="1352882" y="0"/>
            <a:ext cx="779111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Elipse"/>
          <p:cNvSpPr/>
          <p:nvPr/>
        </p:nvSpPr>
        <p:spPr>
          <a:xfrm>
            <a:off x="2052422" y="527539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4995318" y="703587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Elipse"/>
          <p:cNvSpPr/>
          <p:nvPr/>
        </p:nvSpPr>
        <p:spPr>
          <a:xfrm>
            <a:off x="3459192" y="1841332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Elipse"/>
          <p:cNvSpPr/>
          <p:nvPr/>
        </p:nvSpPr>
        <p:spPr>
          <a:xfrm>
            <a:off x="3459192" y="4508332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7526754" y="1659538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5432165" y="3429000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lipse"/>
          <p:cNvSpPr/>
          <p:nvPr/>
        </p:nvSpPr>
        <p:spPr>
          <a:xfrm>
            <a:off x="5631195" y="4248202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6098905" y="3699036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4406738" y="4687007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6263686" y="3226777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lipse"/>
          <p:cNvSpPr/>
          <p:nvPr/>
        </p:nvSpPr>
        <p:spPr>
          <a:xfrm>
            <a:off x="6633018" y="5856995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Elipse"/>
          <p:cNvSpPr/>
          <p:nvPr/>
        </p:nvSpPr>
        <p:spPr>
          <a:xfrm>
            <a:off x="5630795" y="3955870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18 Elipse"/>
          <p:cNvSpPr/>
          <p:nvPr/>
        </p:nvSpPr>
        <p:spPr>
          <a:xfrm>
            <a:off x="5519723" y="776135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19 Elipse"/>
          <p:cNvSpPr/>
          <p:nvPr/>
        </p:nvSpPr>
        <p:spPr>
          <a:xfrm>
            <a:off x="6160320" y="1780941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6046666" y="3124128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4324442" y="2584270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4550144" y="2579849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4677649" y="2282053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4496835" y="2186480"/>
            <a:ext cx="202223" cy="20222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Elipse"/>
          <p:cNvSpPr/>
          <p:nvPr/>
        </p:nvSpPr>
        <p:spPr>
          <a:xfrm>
            <a:off x="4799325" y="2584270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Elipse"/>
          <p:cNvSpPr/>
          <p:nvPr/>
        </p:nvSpPr>
        <p:spPr>
          <a:xfrm>
            <a:off x="4303106" y="2279470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7353689" y="1769318"/>
            <a:ext cx="202223" cy="20222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539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38387" t="32048" r="18695" b="12767"/>
          <a:stretch>
            <a:fillRect/>
          </a:stretch>
        </p:blipFill>
        <p:spPr bwMode="auto">
          <a:xfrm>
            <a:off x="1" y="0"/>
            <a:ext cx="82968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6736095" y="542703"/>
            <a:ext cx="2520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7200" b="1" dirty="0" smtClean="0">
                <a:solidFill>
                  <a:srgbClr val="008000"/>
                </a:solidFill>
              </a:rPr>
              <a:t>.</a:t>
            </a:r>
            <a:r>
              <a:rPr lang="es-ES" b="1" dirty="0" smtClean="0">
                <a:solidFill>
                  <a:srgbClr val="008000"/>
                </a:solidFill>
              </a:rPr>
              <a:t> </a:t>
            </a:r>
            <a:r>
              <a:rPr lang="es-ES" b="1" dirty="0" err="1" smtClean="0">
                <a:solidFill>
                  <a:srgbClr val="008000"/>
                </a:solidFill>
              </a:rPr>
              <a:t>Ramon</a:t>
            </a:r>
            <a:r>
              <a:rPr lang="es-ES" b="1" dirty="0" smtClean="0">
                <a:solidFill>
                  <a:srgbClr val="008000"/>
                </a:solidFill>
              </a:rPr>
              <a:t> </a:t>
            </a:r>
            <a:r>
              <a:rPr lang="es-ES" b="1" dirty="0" err="1" smtClean="0">
                <a:solidFill>
                  <a:srgbClr val="008000"/>
                </a:solidFill>
              </a:rPr>
              <a:t>Llull</a:t>
            </a:r>
            <a:r>
              <a:rPr lang="es-ES" b="1" dirty="0" smtClean="0">
                <a:solidFill>
                  <a:srgbClr val="008000"/>
                </a:solidFill>
              </a:rPr>
              <a:t> (privada)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202561" y="3536576"/>
            <a:ext cx="36456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7200" b="1" dirty="0" smtClean="0">
                <a:solidFill>
                  <a:srgbClr val="008000"/>
                </a:solidFill>
              </a:rPr>
              <a:t>.</a:t>
            </a:r>
            <a:r>
              <a:rPr lang="es-ES" b="1" dirty="0" smtClean="0">
                <a:solidFill>
                  <a:srgbClr val="008000"/>
                </a:solidFill>
              </a:rPr>
              <a:t> Católica S. Antonio (privada)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89481" y="3627113"/>
            <a:ext cx="193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8000"/>
                </a:solidFill>
              </a:rPr>
              <a:t>Miguel Hernández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116793" y="2889849"/>
            <a:ext cx="104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8000"/>
                </a:solidFill>
              </a:rPr>
              <a:t>(privada)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671978" y="2921478"/>
            <a:ext cx="104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8000"/>
                </a:solidFill>
              </a:rPr>
              <a:t>(privada)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093344" y="3525328"/>
            <a:ext cx="1046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008000"/>
                </a:solidFill>
              </a:rPr>
              <a:t>(privada)</a:t>
            </a:r>
            <a:endParaRPr lang="es-ES" b="1" dirty="0">
              <a:solidFill>
                <a:srgbClr val="008000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84180" y="6453235"/>
            <a:ext cx="39565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1000" b="1" dirty="0" smtClean="0"/>
              <a:t>Modificada del </a:t>
            </a:r>
            <a:r>
              <a:rPr lang="ca-ES" sz="1000" b="1" dirty="0" err="1" smtClean="0"/>
              <a:t>Consejo</a:t>
            </a:r>
            <a:r>
              <a:rPr lang="ca-ES" sz="1000" b="1" dirty="0" smtClean="0"/>
              <a:t> General de </a:t>
            </a:r>
            <a:r>
              <a:rPr lang="ca-ES" sz="1000" b="1" dirty="0" err="1" smtClean="0"/>
              <a:t>Colegios</a:t>
            </a:r>
            <a:r>
              <a:rPr lang="ca-ES" sz="1000" b="1" dirty="0" smtClean="0"/>
              <a:t> Oficiales de </a:t>
            </a:r>
            <a:r>
              <a:rPr lang="ca-ES" sz="1000" b="1" dirty="0" err="1" smtClean="0"/>
              <a:t>Farmacéuticos</a:t>
            </a:r>
            <a:endParaRPr lang="es-E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0328945"/>
              </p:ext>
            </p:extLst>
          </p:nvPr>
        </p:nvGraphicFramePr>
        <p:xfrm>
          <a:off x="385018" y="106298"/>
          <a:ext cx="8445057" cy="6401377"/>
        </p:xfrm>
        <a:graphic>
          <a:graphicData uri="http://schemas.openxmlformats.org/drawingml/2006/table">
            <a:tbl>
              <a:tblPr/>
              <a:tblGrid>
                <a:gridCol w="1177378"/>
                <a:gridCol w="1587062"/>
                <a:gridCol w="1492469"/>
                <a:gridCol w="936000"/>
                <a:gridCol w="972000"/>
                <a:gridCol w="770244"/>
                <a:gridCol w="792000"/>
                <a:gridCol w="717904"/>
              </a:tblGrid>
              <a:tr h="640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autónoma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Universidad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Facultad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Oferta plazas </a:t>
                      </a:r>
                      <a:r>
                        <a:rPr lang="es-ES" sz="1200" b="1" dirty="0" smtClean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2013-14</a:t>
                      </a:r>
                      <a:endParaRPr lang="es-ES" sz="12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Calibri"/>
                          <a:ea typeface="Calibri"/>
                          <a:cs typeface="Times New Roman"/>
                        </a:rPr>
                        <a:t>Nota de corte </a:t>
                      </a:r>
                      <a:r>
                        <a:rPr lang="es-ES" sz="1200" b="1" dirty="0" smtClean="0">
                          <a:latin typeface="Calibri"/>
                          <a:ea typeface="Calibri"/>
                          <a:cs typeface="Times New Roman"/>
                        </a:rPr>
                        <a:t>2013-14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Calibri"/>
                          <a:ea typeface="Calibri"/>
                          <a:cs typeface="Times New Roman"/>
                        </a:rPr>
                        <a:t>Nota media admisión </a:t>
                      </a:r>
                      <a:r>
                        <a:rPr lang="es-ES" sz="1200" b="1" dirty="0" smtClean="0">
                          <a:latin typeface="Calibri"/>
                          <a:ea typeface="Calibri"/>
                          <a:cs typeface="Times New Roman"/>
                        </a:rPr>
                        <a:t>2012-13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Calibri"/>
                          <a:ea typeface="Calibri"/>
                          <a:cs typeface="Times New Roman"/>
                        </a:rPr>
                        <a:t>Rendimiento medio </a:t>
                      </a:r>
                      <a:r>
                        <a:rPr lang="es-ES" sz="1200" b="1" dirty="0" smtClean="0">
                          <a:latin typeface="Calibri"/>
                          <a:ea typeface="Calibri"/>
                          <a:cs typeface="Times New Roman"/>
                        </a:rPr>
                        <a:t>2011-12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Calibri"/>
                          <a:ea typeface="Calibri"/>
                          <a:cs typeface="Times New Roman"/>
                        </a:rPr>
                        <a:t>Precio del crédito </a:t>
                      </a:r>
                      <a:r>
                        <a:rPr lang="es-ES" sz="1200" b="1" dirty="0" smtClean="0">
                          <a:latin typeface="Calibri"/>
                          <a:ea typeface="Calibri"/>
                          <a:cs typeface="Times New Roman"/>
                        </a:rPr>
                        <a:t>2013-14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34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Andalucía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Granada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320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7,487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9,79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64%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12,62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Sevilla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295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7,97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9,38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62%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12,62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Aragón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Jorge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76%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Canarias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La Laguna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9,604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9,7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61%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18,95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spc="-3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Castilla-La Mancha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 – La Mancha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8,354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71%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18,79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Castilla y León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Salamanca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10,23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73%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23,93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Catalunya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Barcelona 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360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8,736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10,19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77%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35,77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Ramon Llull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de Madrid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Complutense de Madrid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400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9,583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10,66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71%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Alcalá de Henares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8,927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9,4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77%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Alfonso X El Sabio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74%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Europea de Madrid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Biomédicas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79%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31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Francisco de Vitoria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Biosanitarias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60%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Pablo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66%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Valenciana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València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Estudi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General)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208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8,99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9,67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68%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24,89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Cardenal Herrera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71%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5231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Miguel Hernández de Elche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125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8,49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9,58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68%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24,89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Galicia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Santiago de Compostela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200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7,8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9,93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70%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13,93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87%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140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8,1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10,05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67%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19,76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4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Región de Murcia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Murcia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Medicina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9,823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10,32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60%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16,76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4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Católica San Antonio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4655976" y="6519446"/>
            <a:ext cx="926857" cy="353943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1600" b="1" dirty="0" smtClean="0">
                <a:solidFill>
                  <a:srgbClr val="FF0000"/>
                </a:solidFill>
              </a:rPr>
              <a:t> &gt; </a:t>
            </a:r>
            <a:r>
              <a:rPr lang="es-ES" sz="1700" b="1" dirty="0" smtClean="0">
                <a:solidFill>
                  <a:srgbClr val="FF0000"/>
                </a:solidFill>
              </a:rPr>
              <a:t>2.200</a:t>
            </a:r>
            <a:r>
              <a:rPr lang="es-ES" sz="1600" b="1" dirty="0" smtClean="0">
                <a:solidFill>
                  <a:srgbClr val="FF0000"/>
                </a:solidFill>
              </a:rPr>
              <a:t> </a:t>
            </a:r>
            <a:endParaRPr lang="es-E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3050" y="630523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(*) Existe una asignatura con el Título de Farmacia Práctica Integrada</a:t>
            </a:r>
            <a:endParaRPr lang="es-ES" sz="12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73049" y="255588"/>
          <a:ext cx="8628063" cy="6002736"/>
        </p:xfrm>
        <a:graphic>
          <a:graphicData uri="http://schemas.openxmlformats.org/drawingml/2006/table">
            <a:tbl>
              <a:tblPr/>
              <a:tblGrid>
                <a:gridCol w="1654508"/>
                <a:gridCol w="1655039"/>
                <a:gridCol w="1655039"/>
                <a:gridCol w="1654508"/>
                <a:gridCol w="1354170"/>
                <a:gridCol w="654799"/>
              </a:tblGrid>
              <a:tr h="21244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autónoma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Universidad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Asignatura Farmacia Clínica en </a:t>
                      </a:r>
                      <a:r>
                        <a:rPr lang="es-ES" sz="14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BOE</a:t>
                      </a:r>
                      <a:endParaRPr lang="es-E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Calibri"/>
                          <a:ea typeface="Calibri"/>
                          <a:cs typeface="Times New Roman"/>
                        </a:rPr>
                        <a:t>Atención Farmacéutica según el </a:t>
                      </a:r>
                      <a:r>
                        <a:rPr lang="es-ES" sz="1200" b="1" dirty="0" err="1">
                          <a:latin typeface="Calibri"/>
                          <a:ea typeface="Calibri"/>
                          <a:cs typeface="Times New Roman"/>
                        </a:rPr>
                        <a:t>BOE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576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(</a:t>
                      </a:r>
                      <a:r>
                        <a:rPr lang="es-ES" sz="1000" b="1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) Obligatoria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Optativa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Tampoco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Optativa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920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6265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Andalucía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Granada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F. Clin y Farmacoter.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305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Sevilla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</a:t>
                      </a:r>
                      <a:r>
                        <a:rPr lang="es-ES" sz="9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</a:t>
                      </a:r>
                      <a:r>
                        <a:rPr lang="es-ES" sz="9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Farmacoter</a:t>
                      </a:r>
                      <a:r>
                        <a:rPr lang="es-ES" sz="9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y F. </a:t>
                      </a:r>
                      <a:r>
                        <a:rPr lang="es-ES" sz="9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Clin</a:t>
                      </a:r>
                      <a:r>
                        <a:rPr lang="es-ES" sz="9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(6)</a:t>
                      </a:r>
                      <a:endParaRPr lang="es-ES" sz="900" dirty="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900" dirty="0">
                          <a:latin typeface="Calibri"/>
                          <a:ea typeface="Calibri"/>
                          <a:cs typeface="Times New Roman"/>
                        </a:rPr>
                        <a:t> y </a:t>
                      </a:r>
                      <a:r>
                        <a:rPr lang="es-ES" sz="900" dirty="0" err="1">
                          <a:latin typeface="Calibri"/>
                          <a:ea typeface="Calibri"/>
                          <a:cs typeface="Times New Roman"/>
                        </a:rPr>
                        <a:t>Medicam</a:t>
                      </a:r>
                      <a:r>
                        <a:rPr lang="es-ES" sz="900" dirty="0">
                          <a:latin typeface="Calibri"/>
                          <a:ea typeface="Calibri"/>
                          <a:cs typeface="Times New Roman"/>
                        </a:rPr>
                        <a:t>. y </a:t>
                      </a:r>
                      <a:r>
                        <a:rPr lang="es-ES" sz="900" dirty="0" err="1">
                          <a:latin typeface="Calibri"/>
                          <a:ea typeface="Calibri"/>
                          <a:cs typeface="Times New Roman"/>
                        </a:rPr>
                        <a:t>Prác</a:t>
                      </a:r>
                      <a:r>
                        <a:rPr lang="es-ES" sz="900" dirty="0">
                          <a:latin typeface="Calibri"/>
                          <a:ea typeface="Calibri"/>
                          <a:cs typeface="Times New Roman"/>
                        </a:rPr>
                        <a:t>. Sanitaria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3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Aragón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Jorge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 y F </a:t>
                      </a: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Clin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I   (6)</a:t>
                      </a:r>
                      <a:endParaRPr lang="es-ES" sz="1000" dirty="0">
                        <a:latin typeface="Calibri"/>
                        <a:ea typeface="Times New Roman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Y F. </a:t>
                      </a: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Clin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 II (6)</a:t>
                      </a:r>
                      <a:endParaRPr lang="es-ES" sz="1000" dirty="0">
                        <a:latin typeface="Calibri"/>
                        <a:ea typeface="Times New Roman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Y F: </a:t>
                      </a: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Cliln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III (6)</a:t>
                      </a: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Introducción a la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II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Canarias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La Laguna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F. Clin. y Farmacoter.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16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spc="-3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Castilla-La Mancha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 – La Mancha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Farmacia Clínica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9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900" dirty="0">
                          <a:latin typeface="Calibri"/>
                          <a:ea typeface="Calibri"/>
                          <a:cs typeface="Times New Roman"/>
                        </a:rPr>
                        <a:t> y Técnicas de comunicación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Castilla y León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Salamanca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Farmacia Clínica (5)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5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Catalunya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Barcelona 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Farmacia Clínica y AF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Clínica y AF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89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Ramon Llull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Farmacol.  y F. Clin i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Farmacol. Y F. Clin. II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 o AF y FC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II o AF y FC II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2653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de Madrid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Complutense de Madrid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NO</a:t>
                      </a:r>
                      <a:endParaRPr lang="es-ES" sz="1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4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Alcalá de Henares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NO</a:t>
                      </a:r>
                      <a:endParaRPr lang="es-ES" sz="1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 (*)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¿No?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No se sabe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Alfonso X El Sabio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Farmacia Clínica (3)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62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Europea de Madrid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Farmacol. y F. Clin. 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¿No?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No se sabe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Francisco de Vitoria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Farmacia Clínica (3)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Pablo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Farmacia Clínica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5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Valenciana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València (Estudi General)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Farmacia Clínica y AF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Clínica y AF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1654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Cardenal Herrera - CEU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Farmacol. Y F. Clin. I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Farmacol. Y F. Clin. II (6)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4358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Miguel Hernández de Elche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kern="1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NO </a:t>
                      </a:r>
                      <a:endParaRPr lang="es-ES" sz="1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Galicia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Santiago de Compostela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kern="1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Arial"/>
                        </a:rPr>
                        <a:t>NO </a:t>
                      </a:r>
                      <a:endParaRPr lang="es-ES" sz="1000" b="1" dirty="0">
                        <a:solidFill>
                          <a:srgbClr val="FF0000"/>
                        </a:solidFill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F. </a:t>
                      </a: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Clin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y </a:t>
                      </a:r>
                      <a:r>
                        <a:rPr lang="es-ES" sz="1000" kern="1200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Farmacoter</a:t>
                      </a:r>
                      <a:r>
                        <a:rPr lang="es-ES" sz="1000" kern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. </a:t>
                      </a:r>
                      <a:endParaRPr lang="es-ES" sz="1000" dirty="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626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F. Clin y Farmacoter.  (8) 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65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Región de Murcia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Murcia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Calibri"/>
                        </a:rPr>
                        <a:t>No publica asignaturas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 publica asignaturas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8287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Católica San Antonio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kern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Arial"/>
                        </a:rPr>
                        <a:t>Farmacol. Y F. Clin. (24) Materia </a:t>
                      </a:r>
                      <a:endParaRPr lang="es-ES" sz="1000">
                        <a:latin typeface="Calibri"/>
                        <a:ea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7" marR="447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75458" y="6049950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(*) Existe una asignatura con el Título de Farmacia Práctica Integrada</a:t>
            </a:r>
            <a:endParaRPr lang="es-ES" sz="12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73050" y="456631"/>
          <a:ext cx="8696780" cy="5502855"/>
        </p:xfrm>
        <a:graphic>
          <a:graphicData uri="http://schemas.openxmlformats.org/drawingml/2006/table">
            <a:tbl>
              <a:tblPr/>
              <a:tblGrid>
                <a:gridCol w="1651985"/>
                <a:gridCol w="1651985"/>
                <a:gridCol w="1651985"/>
                <a:gridCol w="1730781"/>
                <a:gridCol w="1354894"/>
                <a:gridCol w="655150"/>
              </a:tblGrid>
              <a:tr h="15759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autónoma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Universidad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Facultad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latin typeface="Calibri"/>
                          <a:ea typeface="Calibri"/>
                          <a:cs typeface="Times New Roman"/>
                        </a:rPr>
                        <a:t>Atención Farmacéutica según el </a:t>
                      </a:r>
                      <a:r>
                        <a:rPr lang="es-ES" sz="1200" b="1" dirty="0" err="1">
                          <a:latin typeface="Calibri"/>
                          <a:ea typeface="Calibri"/>
                          <a:cs typeface="Times New Roman"/>
                        </a:rPr>
                        <a:t>BOE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052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(</a:t>
                      </a:r>
                      <a:r>
                        <a:rPr lang="es-ES" sz="1000" b="1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) Obligatoria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Optativa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Tampoco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Optativa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6301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Andalucía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Granada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51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Sevilla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 y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Medicam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. y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Prác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. Sanitaria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85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Aragón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Jorge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Introducción a la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II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2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Canarias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La Laguna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spc="-3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Castilla-La Mancha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 – La Mancha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y Técnicas de comunicación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2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Castilla y León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Salamanca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Catalunya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Barcelona 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Clínica y AF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573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Ramon Llull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 o AF y FC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II o AF y FC II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2866">
                <a:tc rowSpan="6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de Madrid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Complutense de Madrid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71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Alcalá de Henares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 (*)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¿No?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No se sabe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Alfonso X El Sabio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32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Europea de Madrid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Biomédicas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¿No?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 se sabe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Francisco de Vitoria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Biosanitarias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Pablo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73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Valenciana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València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Estudi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General)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Clínica y AF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28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Cardenal Herrera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573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Miguel Hernández de Elche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57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latin typeface="Calibri"/>
                          <a:ea typeface="Calibri"/>
                          <a:cs typeface="Times New Roman"/>
                        </a:rPr>
                        <a:t>Galicia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Santiago de Compostela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78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66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Región de Murcia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Murcia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Medicina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 publica asignaturas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3286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Católica San Antonio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672" marR="4067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5326" t="13881" r="21161" b="21118"/>
          <a:stretch/>
        </p:blipFill>
        <p:spPr>
          <a:xfrm>
            <a:off x="960120" y="429767"/>
            <a:ext cx="6400800" cy="537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97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99393" y="6034399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(*) Existe una asignatura con el Título de Farmacia Práctica Integrada</a:t>
            </a:r>
            <a:endParaRPr lang="es-ES" sz="1200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273050" y="586069"/>
          <a:ext cx="8628063" cy="5273826"/>
        </p:xfrm>
        <a:graphic>
          <a:graphicData uri="http://schemas.openxmlformats.org/drawingml/2006/table">
            <a:tbl>
              <a:tblPr/>
              <a:tblGrid>
                <a:gridCol w="1734427"/>
                <a:gridCol w="1723696"/>
                <a:gridCol w="1758767"/>
                <a:gridCol w="1922776"/>
                <a:gridCol w="1488397"/>
              </a:tblGrid>
              <a:tr h="26207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autónoma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Universidad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Facultad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Atención Farmacéutica según el </a:t>
                      </a:r>
                      <a:r>
                        <a:rPr lang="es-ES" sz="14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BOE</a:t>
                      </a:r>
                      <a:endParaRPr lang="es-ES" sz="14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5866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(</a:t>
                      </a:r>
                      <a:r>
                        <a:rPr lang="es-ES" sz="1000" b="1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) Obligatoria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Optativa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17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59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Andalucía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Granada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Sevilla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 y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Medicam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. y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Prác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. Sanitaria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1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Aragón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Jorge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Introducción a la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II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spc="-3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Castilla-La Mancha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 – La Mancha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y Técnicas de comunicación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591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Catalunya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Barcelona 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Clínica y AF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8442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Ramon Llull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 o AF y FC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II o AF y FC II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29134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de Madrid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Complutense de Madrid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Alcalá de Henares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 (*)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¿No?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Alfonso X El Sabio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Francisco de Vitoria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Biosanitarias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Pablo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30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Valenciana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València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Estudi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General)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Clínica y AF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9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Cardenal Herrera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398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Miguel Hernández de Elche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59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Región de Murcia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Católica San Antonio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784" marR="4478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399393" y="6339199"/>
            <a:ext cx="457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 smtClean="0"/>
              <a:t>(*) Existe una asignatura con el Título de Farmacia Práctica Integrada</a:t>
            </a:r>
            <a:endParaRPr lang="es-ES" sz="12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73049" y="615754"/>
          <a:ext cx="8628064" cy="5626491"/>
        </p:xfrm>
        <a:graphic>
          <a:graphicData uri="http://schemas.openxmlformats.org/drawingml/2006/table">
            <a:tbl>
              <a:tblPr/>
              <a:tblGrid>
                <a:gridCol w="1471669"/>
                <a:gridCol w="1745906"/>
                <a:gridCol w="1533322"/>
                <a:gridCol w="1758688"/>
                <a:gridCol w="1347211"/>
                <a:gridCol w="771268"/>
              </a:tblGrid>
              <a:tr h="26555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autónoma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Universidad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Facultad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200" b="1" dirty="0">
                          <a:latin typeface="Calibri"/>
                          <a:ea typeface="Calibri"/>
                          <a:cs typeface="Times New Roman"/>
                        </a:rPr>
                        <a:t>Atención Farmacéutica según el </a:t>
                      </a:r>
                      <a:r>
                        <a:rPr lang="es-ES" sz="1200" b="1" dirty="0" err="1">
                          <a:latin typeface="Calibri"/>
                          <a:ea typeface="Calibri"/>
                          <a:cs typeface="Times New Roman"/>
                        </a:rPr>
                        <a:t>BOE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7011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(</a:t>
                      </a:r>
                      <a:r>
                        <a:rPr lang="es-ES" sz="1000" b="1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) Obligatoria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latin typeface="Calibri"/>
                          <a:ea typeface="Calibri"/>
                          <a:cs typeface="Times New Roman"/>
                        </a:rPr>
                        <a:t>Atención Farmacéutica Optativa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600" b="1" dirty="0" err="1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ECTS</a:t>
                      </a:r>
                      <a:endParaRPr lang="es-ES" sz="16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47"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864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Andalucía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Granada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59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Sevilla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 y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Medicam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. y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Prác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. Sanitaria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828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Aragón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Jorge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Introducción a la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 II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9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spc="-3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Castilla-La Mancha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 – La Mancha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 y Técnicas de comunicación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8647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Catalunya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Barcelona 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 Clínica y </a:t>
                      </a:r>
                      <a:r>
                        <a:rPr lang="es-ES" sz="1000" dirty="0" err="1">
                          <a:latin typeface="Calibri"/>
                          <a:ea typeface="Calibri"/>
                          <a:cs typeface="Times New Roman"/>
                        </a:rPr>
                        <a:t>AF</a:t>
                      </a: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6/2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49368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a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Ramon Llull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 o AF y FC I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AF II o AF y FC II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8647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de Madrid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Complutense de Madrid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Alcalá de Henares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 (*)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¿No?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Alfonso X El Sabio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Francisco de Vitoria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Biosanitarias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Pablo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47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Valenciana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València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Estudi</a:t>
                      </a: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General)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Clínica y AF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6/2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86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Cardenal Herrera - </a:t>
                      </a:r>
                      <a:r>
                        <a:rPr lang="es-ES" sz="10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864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Miguel Hernández de Elche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7,5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8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8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Farmacia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No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08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Región de Murcia</a:t>
                      </a:r>
                      <a:endParaRPr lang="es-ES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Católica San Antonio</a:t>
                      </a:r>
                      <a:endParaRPr lang="es-ES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Ciencias de la Salud (priv.)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>
                          <a:latin typeface="Calibri"/>
                          <a:ea typeface="Calibri"/>
                          <a:cs typeface="Times New Roman"/>
                        </a:rPr>
                        <a:t>Atención Farmacéutica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000" dirty="0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4526" marR="4452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29467" t="23986" r="28318" b="50691"/>
          <a:stretch/>
        </p:blipFill>
        <p:spPr>
          <a:xfrm>
            <a:off x="0" y="1932495"/>
            <a:ext cx="9078326" cy="3800793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2436387" y="108329"/>
            <a:ext cx="4205551" cy="1680833"/>
            <a:chOff x="1819874" y="109728"/>
            <a:chExt cx="5257582" cy="2395729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3"/>
            <a:srcRect l="34575" t="42804" r="26751" b="25867"/>
            <a:stretch/>
          </p:blipFill>
          <p:spPr>
            <a:xfrm>
              <a:off x="1819874" y="109728"/>
              <a:ext cx="5257582" cy="2395728"/>
            </a:xfrm>
            <a:prstGeom prst="rect">
              <a:avLst/>
            </a:prstGeom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 rotWithShape="1">
            <a:blip r:embed="rId3"/>
            <a:srcRect l="27891" t="24799" r="65121" b="31089"/>
            <a:stretch/>
          </p:blipFill>
          <p:spPr>
            <a:xfrm>
              <a:off x="3941064" y="2231135"/>
              <a:ext cx="3090672" cy="274322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25865" t="30021" r="66404" b="51194"/>
            <a:stretch/>
          </p:blipFill>
          <p:spPr>
            <a:xfrm>
              <a:off x="6059424" y="109728"/>
              <a:ext cx="871728" cy="954023"/>
            </a:xfrm>
            <a:prstGeom prst="rect">
              <a:avLst/>
            </a:prstGeom>
          </p:spPr>
        </p:pic>
      </p:grpSp>
      <p:sp>
        <p:nvSpPr>
          <p:cNvPr id="2" name="CuadroTexto 1"/>
          <p:cNvSpPr txBox="1"/>
          <p:nvPr/>
        </p:nvSpPr>
        <p:spPr>
          <a:xfrm>
            <a:off x="7004115" y="1240363"/>
            <a:ext cx="179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Septiembre 2013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22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>
            <a:grpSpLocks/>
          </p:cNvGrpSpPr>
          <p:nvPr/>
        </p:nvGrpSpPr>
        <p:grpSpPr bwMode="auto">
          <a:xfrm>
            <a:off x="1423447" y="0"/>
            <a:ext cx="4967926" cy="6721311"/>
            <a:chOff x="2195736" y="-1"/>
            <a:chExt cx="4968552" cy="668012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4650" t="18480" r="31226" b="5920"/>
            <a:stretch>
              <a:fillRect/>
            </a:stretch>
          </p:blipFill>
          <p:spPr bwMode="auto">
            <a:xfrm>
              <a:off x="2195736" y="-1"/>
              <a:ext cx="4968552" cy="6680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2 Rectángulo"/>
            <p:cNvSpPr/>
            <p:nvPr/>
          </p:nvSpPr>
          <p:spPr>
            <a:xfrm>
              <a:off x="2411622" y="6308655"/>
              <a:ext cx="504792" cy="215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</p:grpSp>
      <p:grpSp>
        <p:nvGrpSpPr>
          <p:cNvPr id="7" name="3 Grupo"/>
          <p:cNvGrpSpPr>
            <a:grpSpLocks/>
          </p:cNvGrpSpPr>
          <p:nvPr/>
        </p:nvGrpSpPr>
        <p:grpSpPr bwMode="auto">
          <a:xfrm>
            <a:off x="6344396" y="1734688"/>
            <a:ext cx="2751355" cy="2225683"/>
            <a:chOff x="179512" y="836111"/>
            <a:chExt cx="7236668" cy="211114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0922" t="21750" r="5801" b="71162"/>
            <a:stretch>
              <a:fillRect/>
            </a:stretch>
          </p:blipFill>
          <p:spPr bwMode="auto">
            <a:xfrm>
              <a:off x="179884" y="836111"/>
              <a:ext cx="7236296" cy="58366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2856" t="28838" r="5209" b="57774"/>
            <a:stretch>
              <a:fillRect/>
            </a:stretch>
          </p:blipFill>
          <p:spPr bwMode="auto">
            <a:xfrm>
              <a:off x="179512" y="1412776"/>
              <a:ext cx="7200634" cy="1534480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04806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273045" y="212725"/>
          <a:ext cx="8628067" cy="6398287"/>
        </p:xfrm>
        <a:graphic>
          <a:graphicData uri="http://schemas.openxmlformats.org/drawingml/2006/table">
            <a:tbl>
              <a:tblPr/>
              <a:tblGrid>
                <a:gridCol w="1271976"/>
                <a:gridCol w="1762156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  <a:gridCol w="372929"/>
              </a:tblGrid>
              <a:tr h="424863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autónoma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Universidad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1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COMPETENCIA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8917"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 gridSpan="1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9655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Andalucía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Granada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Sevilla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Aragón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Jorge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6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spc="-3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Castilla-La Mancha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Castilla – La Mancha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Catalunya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Barcelona 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ca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Ramon Llull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6553">
                <a:tc row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de Madrid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Complutense de Madrid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Alcalá de Henares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Alfonso X El Sabio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Francisco de Vitoria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San Pablo - 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Comunidad Valenciana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València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(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Estudi</a:t>
                      </a: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General)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Cardenal Herrera - </a:t>
                      </a:r>
                      <a:r>
                        <a:rPr lang="es-ES" sz="1100" b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CEU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655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Miguel Hernández de Elche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6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Navarra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País Vasco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X</a:t>
                      </a:r>
                      <a:endParaRPr lang="es-ES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6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Región de Murcia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Católica San Antonio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B8B7"/>
                    </a:solidFill>
                  </a:tcPr>
                </a:tc>
              </a:tr>
              <a:tr h="29655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s-ES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endParaRPr lang="es-ES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986" marR="429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73050" y="6581001"/>
            <a:ext cx="72557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b="1" dirty="0" smtClean="0"/>
              <a:t>*Total de Facultades con la publicación de la asignatura AF  en el BOE y  con planes docentes publicados: 13/17</a:t>
            </a:r>
            <a:endParaRPr lang="es-ES" sz="1200" dirty="0" smtClean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1148155"/>
              </p:ext>
            </p:extLst>
          </p:nvPr>
        </p:nvGraphicFramePr>
        <p:xfrm>
          <a:off x="273050" y="255588"/>
          <a:ext cx="8628063" cy="6316845"/>
        </p:xfrm>
        <a:graphic>
          <a:graphicData uri="http://schemas.openxmlformats.org/drawingml/2006/table">
            <a:tbl>
              <a:tblPr/>
              <a:tblGrid>
                <a:gridCol w="588798"/>
                <a:gridCol w="7031421"/>
                <a:gridCol w="1007844"/>
              </a:tblGrid>
              <a:tr h="472603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800" b="1" dirty="0">
                          <a:latin typeface="Calibri"/>
                          <a:ea typeface="UniversLTStd"/>
                          <a:cs typeface="Tahoma"/>
                        </a:rPr>
                        <a:t>Competencias específicas del Grado de Farmacia</a:t>
                      </a:r>
                      <a:endParaRPr lang="es-E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latin typeface="Calibri"/>
                          <a:ea typeface="Calibri"/>
                          <a:cs typeface="Times New Roman"/>
                        </a:rPr>
                        <a:t>Núm. Facultades*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8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latin typeface="Calibri"/>
                          <a:ea typeface="UniversLTStd"/>
                          <a:cs typeface="Tahoma"/>
                        </a:rPr>
                        <a:t>Núm.</a:t>
                      </a:r>
                      <a:endParaRPr lang="es-ES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S_tradnl" sz="600" dirty="0">
                        <a:latin typeface="Calibri"/>
                        <a:ea typeface="UniversLTStd"/>
                        <a:cs typeface="Tahoma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 smtClean="0">
                          <a:latin typeface="Calibri"/>
                          <a:ea typeface="Calibri"/>
                          <a:cs typeface="Tahoma"/>
                        </a:rPr>
                        <a:t>8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 smtClean="0">
                          <a:latin typeface="+mn-lt"/>
                          <a:ea typeface="UniversLTStd"/>
                          <a:cs typeface="Tahoma"/>
                        </a:rPr>
                        <a:t>Llevar a cabo las actividades de farmacia clínica y social, siguiendo el ciclo de atención farmacéutica.</a:t>
                      </a:r>
                      <a:endParaRPr lang="es-ES" sz="1100" b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 smtClean="0">
                          <a:latin typeface="Calibri"/>
                          <a:ea typeface="Calibri"/>
                          <a:cs typeface="Tahoma"/>
                        </a:rPr>
                        <a:t>7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Identificar, evaluar y valorar los problemas relacionados con fármacos y medicamentos, así como participar en las actividades de </a:t>
                      </a:r>
                      <a:r>
                        <a:rPr lang="es-ES_tradnl" sz="1100" b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farmacovigilancia</a:t>
                      </a:r>
                      <a:r>
                        <a:rPr lang="es-ES_tradnl" sz="11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5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Prestar consejo terapéutico en farmacoterapia y </a:t>
                      </a:r>
                      <a:r>
                        <a:rPr lang="es-ES_tradnl" sz="1100" b="1" dirty="0" err="1">
                          <a:latin typeface="Calibri"/>
                          <a:ea typeface="UniversLTStd"/>
                          <a:cs typeface="Tahoma"/>
                        </a:rPr>
                        <a:t>dietoterapia</a:t>
                      </a: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, así como en el ámbito nutricional y alimentario en los establecimientos en los que presten servicios.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3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Saber aplicar el método científico y adquirir habilidades en el manejo de la legislación, fuentes de información, bibliografía, elaboración de protocolos y demás</a:t>
                      </a:r>
                      <a:r>
                        <a:rPr lang="es-ES_tradnl" sz="1100" b="1" dirty="0">
                          <a:latin typeface="Calibri"/>
                          <a:ea typeface="Calibri"/>
                          <a:cs typeface="Tahoma"/>
                        </a:rPr>
                        <a:t> </a:t>
                      </a: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aspectos que se consideran necesarios para el diseño y evaluación crítica de ensayos preclínicos y clínicos.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13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Desarrollar habilidades de comunicación e información, tanto orales como escritas, para tratar con pacientes y usuarios del centro donde desempeñe su actividad profesional. Promover las capacidades de trabajo y colaboración en equipos multidisciplinares y las relacionadas con otros profesionales sanitarios.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6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Promover el uso racional de los medicamentos y productos sanitarios, así como adquirir conocimientos básicos en gestión clínica, economía de la salud y uso eficiente de los recursos sanitarios.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2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Evaluar los efectos terapéuticos y tóxicos de sustancias con actividad farmacológica.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4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Diseñar, preparar, suministrar y dispensar medicamentos y otros productos de interés sanitario.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9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Intervenir en las actividades de promoción de la salud, prevención de enfermedad, en el ámbito individual, familiar y comunitario; con una visión integral y </a:t>
                      </a:r>
                      <a:r>
                        <a:rPr lang="es-ES_tradnl" sz="1100" b="1" dirty="0" err="1">
                          <a:latin typeface="Calibri"/>
                          <a:ea typeface="UniversLTStd"/>
                          <a:cs typeface="Tahoma"/>
                        </a:rPr>
                        <a:t>multiprofesional</a:t>
                      </a:r>
                      <a:r>
                        <a:rPr lang="es-ES_tradnl" sz="1100" b="1" dirty="0">
                          <a:latin typeface="Calibri"/>
                          <a:ea typeface="UniversLTStd"/>
                          <a:cs typeface="Tahoma"/>
                        </a:rPr>
                        <a:t> del proceso salud-enfermedad.</a:t>
                      </a:r>
                      <a:endParaRPr lang="es-ES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15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Reconocer las propias limitaciones y la necesidad de mantener y actualizar la competencia profesional, prestando especial importancia al autoaprendizaje de nuevos conocimientos basándose en la evidencia científica disponible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14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Conocer los principios éticos y deontológicos según las disposiciones legislativas, reglamentarias y administrativas que rigen el ejercicio profesional, comprendiendo las implicaciones éticas de la salud en un contexto social en transformación.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1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Identificar, diseñar, obtener, analizar, controlar y producir fármacos y medicamentos, así como otros productos y materias primas de interés sanitario de uso humano o veterinario.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54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10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Diseñar, aplicar y evaluar reactivos, métodos y técnicas analíticas clínicas, conociendo los fundamentos básicos de los análisis clínicos y las características y contenidos de los dictámenes de diagnóstico de laboratorio.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13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11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Evaluar los efectos toxicológicos de sustancias y diseñar y aplicar las pruebas y análisis correspondientes.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136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12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s-ES_tradnl" sz="1100" b="1">
                          <a:latin typeface="Calibri"/>
                          <a:ea typeface="UniversLTStd"/>
                          <a:cs typeface="Tahoma"/>
                        </a:rPr>
                        <a:t>Desarrollar análisis higiénico-sanitarios, especialmente los relacionados con los alimentos y medioambiente.</a:t>
                      </a:r>
                      <a:endParaRPr lang="es-ES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091" marR="45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b="1" dirty="0"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</a:p>
                  </a:txBody>
                  <a:tcPr marL="45091" marR="4509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8812" t="21261" r="7300" b="33978"/>
          <a:stretch/>
        </p:blipFill>
        <p:spPr>
          <a:xfrm>
            <a:off x="228600" y="1097279"/>
            <a:ext cx="8682852" cy="44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3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b="1" u="sng" dirty="0" smtClean="0">
                <a:latin typeface="EUAlbertina"/>
              </a:rPr>
              <a:t>Directiva 2013/55/UE</a:t>
            </a:r>
            <a:r>
              <a:rPr lang="es-ES" b="1" dirty="0" smtClean="0">
                <a:latin typeface="EUAlbertina"/>
              </a:rPr>
              <a:t>   </a:t>
            </a:r>
            <a:r>
              <a:rPr lang="es-ES" b="1" dirty="0" smtClean="0">
                <a:solidFill>
                  <a:srgbClr val="FF0000"/>
                </a:solidFill>
                <a:latin typeface="EUAlbertina"/>
              </a:rPr>
              <a:t>(</a:t>
            </a:r>
            <a:r>
              <a:rPr lang="es-ES" b="1" u="sng" dirty="0" smtClean="0">
                <a:solidFill>
                  <a:srgbClr val="FF0000"/>
                </a:solidFill>
                <a:latin typeface="EUAlbertina"/>
              </a:rPr>
              <a:t>Cambios con respecto </a:t>
            </a:r>
            <a:r>
              <a:rPr lang="es-ES" b="1" u="sng" smtClean="0">
                <a:solidFill>
                  <a:srgbClr val="FF0000"/>
                </a:solidFill>
                <a:latin typeface="EUAlbertina"/>
              </a:rPr>
              <a:t>a 1985 </a:t>
            </a:r>
            <a:r>
              <a:rPr lang="es-ES" b="1" u="sng" dirty="0" smtClean="0">
                <a:solidFill>
                  <a:srgbClr val="FF0000"/>
                </a:solidFill>
                <a:latin typeface="EUAlbertina"/>
              </a:rPr>
              <a:t>y 2005)</a:t>
            </a:r>
            <a:endParaRPr kumimoji="0" lang="es-ES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EUAlbertina"/>
              <a:ea typeface="Calibri" pitchFamily="34" charset="0"/>
              <a:cs typeface="EUAlbertina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34) En el artículo 45, el apartado 2 se sustituye por el texto siguiente: </a:t>
            </a:r>
          </a:p>
          <a:p>
            <a:pPr marL="0" marR="0" lvl="0" indent="0" algn="l" defTabSz="914400" rtl="0" eaLnBrk="0" fontAlgn="base" latinLnBrk="0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«2. Los Estados miembros velarán por que las personas que poseen un título de formación universitaria o de un nivel reconocido equivalente en farmacia que cumplan los requisitos indicados en el artículo 44 sean habilitados al menos para el acceso a las actividades siguientes y su ejercicio, a reserva del requisito, en su caso, de una experiencia profesional complementaria: </a:t>
            </a:r>
          </a:p>
          <a:p>
            <a:pPr marL="0" marR="0" lvl="0" indent="0" algn="l" defTabSz="914400" rtl="0" eaLnBrk="0" fontAlgn="base" latinLnBrk="0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a) preparación de la forma farmacéutica de los medicamentos;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b) fabricación y control de medicamentos;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c) control de los medicamentos en un laboratorio de control de medicamentos;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d) almacenamiento, conservación y distribución de medicamentos al por mayor;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e)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suministro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, preparación, control, almacenamiento,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distribución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 y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EUAlbertina"/>
                <a:ea typeface="Calibri" pitchFamily="34" charset="0"/>
                <a:cs typeface="EUAlbertina"/>
              </a:rPr>
              <a:t>dispensación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de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medicamentos seguros y eficaces de la calidad requerida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en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EUAlbertina"/>
                <a:ea typeface="Calibri" pitchFamily="34" charset="0"/>
                <a:cs typeface="EUAlbertina"/>
              </a:rPr>
              <a:t>las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 farmacias abiertas al público;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f) preparación, control, almacenamiento y dispensación de medicamentos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seguros y eficaces de la calidad requerida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en hospitales;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g) </a:t>
            </a:r>
            <a:r>
              <a:rPr lang="es-ES" b="1" dirty="0" smtClean="0">
                <a:solidFill>
                  <a:schemeClr val="accent1">
                    <a:lumMod val="75000"/>
                  </a:schemeClr>
                </a:solidFill>
                <a:latin typeface="EUAlbertina"/>
                <a:ea typeface="Calibri" pitchFamily="34" charset="0"/>
                <a:cs typeface="EUAlbertina"/>
              </a:rPr>
              <a:t>difusión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EUAlbertina"/>
                <a:ea typeface="Calibri" pitchFamily="34" charset="0"/>
                <a:cs typeface="EUAlbertina"/>
              </a:rPr>
              <a:t> de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 información y asesoramiento sobre los medicamentos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en sí, también sobre su uso adecuado; 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h) informe a las autoridades competentes de las reacciones adversas de los productos farmacéuticos; 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i) acompañamiento personalizado de los pacientes que se administran sus medicamentos; 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EUAlbertina"/>
              </a:rPr>
              <a:t>j)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contribución a las campañas locales o nacionales de salud pública.».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EUAlberti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84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b="1" u="sng" dirty="0" smtClean="0">
                <a:latin typeface="EUAlbertina"/>
              </a:rPr>
              <a:t>Directiva 2013/55/UE</a:t>
            </a:r>
            <a:r>
              <a:rPr lang="es-ES" b="1" dirty="0" smtClean="0">
                <a:latin typeface="EUAlbertina"/>
              </a:rPr>
              <a:t>   </a:t>
            </a:r>
            <a:r>
              <a:rPr lang="es-ES" b="1" u="sng" dirty="0" smtClean="0">
                <a:latin typeface="EUAlbertina"/>
              </a:rPr>
              <a:t>(Claramente AF)</a:t>
            </a:r>
            <a:endParaRPr kumimoji="0" lang="es-ES" b="1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EUAlbertina"/>
              <a:ea typeface="Calibri" pitchFamily="34" charset="0"/>
              <a:cs typeface="EUAlbertina"/>
            </a:endParaRPr>
          </a:p>
          <a:p>
            <a:pPr marL="0" marR="0" lvl="0" indent="0" algn="l" defTabSz="914400" rtl="0" eaLnBrk="1" fontAlgn="base" latinLnBrk="0" hangingPunct="1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34) En el artículo 45, el apartado 2 se sustituye por el texto siguiente: </a:t>
            </a:r>
          </a:p>
          <a:p>
            <a:pPr marL="0" marR="0" lvl="0" indent="0" algn="l" defTabSz="914400" rtl="0" eaLnBrk="0" fontAlgn="base" latinLnBrk="0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358775" marR="0" lvl="0" indent="-3587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«2. Los Estados miembros velarán por que las personas que poseen un título de formación universitaria o de un nivel reconocido equivalente en farmacia que cumplan los requisitos indicados en el artículo 44 sean habilitados al menos para el acceso a las actividades siguientes y su ejercicio, a reserva del requisito, en su caso, de una experiencia profesional complementaria: </a:t>
            </a:r>
          </a:p>
          <a:p>
            <a:pPr marL="0" marR="0" lvl="0" indent="0" algn="l" defTabSz="914400" rtl="0" eaLnBrk="0" fontAlgn="base" latinLnBrk="0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a) preparación de la forma farmacéutica de los medicamentos;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b) fabricación y control de medicamentos;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c) control de los medicamentos en un laboratorio de control de medicamentos;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d) almacenamiento, conservación y distribución de medicamentos al por mayor;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e) </a:t>
            </a:r>
            <a:r>
              <a:rPr kumimoji="0" lang="es-ES" i="0" u="none" strike="noStrike" cap="none" normalizeH="0" baseline="0" dirty="0" smtClean="0">
                <a:ln>
                  <a:noFill/>
                </a:ln>
                <a:effectLst/>
                <a:latin typeface="EUAlbertina"/>
                <a:ea typeface="Calibri" pitchFamily="34" charset="0"/>
                <a:cs typeface="EUAlbertina"/>
              </a:rPr>
              <a:t>suministro, preparación, control, almacenamiento, distribución y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EUAlbertina"/>
                <a:ea typeface="Calibri" pitchFamily="34" charset="0"/>
                <a:cs typeface="EUAlbertina"/>
              </a:rPr>
              <a:t>dispensación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EUAlbertina"/>
                <a:ea typeface="Calibri" pitchFamily="34" charset="0"/>
                <a:cs typeface="EUAlbertina"/>
              </a:rPr>
              <a:t>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EUAlbertina"/>
                <a:ea typeface="Calibri" pitchFamily="34" charset="0"/>
                <a:cs typeface="EUAlbertina"/>
              </a:rPr>
              <a:t>de medicamentos seguros y eficaces de la calidad requerida en las farmacias abiertas al público; 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f) preparación, control, almacenamiento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EUAlbertina"/>
                <a:ea typeface="Calibri" pitchFamily="34" charset="0"/>
                <a:cs typeface="EUAlbertina"/>
              </a:rPr>
              <a:t>y dispensación de medicamentos seguros y eficaces de la calidad requerida en hospitales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; 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EUAlbertina"/>
                <a:ea typeface="Calibri" pitchFamily="34" charset="0"/>
                <a:cs typeface="EUAlbertina"/>
              </a:rPr>
              <a:t>g) </a:t>
            </a:r>
            <a:r>
              <a:rPr lang="es-ES" b="1" dirty="0" smtClean="0">
                <a:solidFill>
                  <a:srgbClr val="0070C0"/>
                </a:solidFill>
                <a:latin typeface="EUAlbertina"/>
                <a:ea typeface="Calibri" pitchFamily="34" charset="0"/>
                <a:cs typeface="EUAlbertina"/>
              </a:rPr>
              <a:t>difusión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EUAlbertina"/>
                <a:ea typeface="Calibri" pitchFamily="34" charset="0"/>
                <a:cs typeface="EUAlbertina"/>
              </a:rPr>
              <a:t> de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EUAlbertina"/>
                <a:ea typeface="Calibri" pitchFamily="34" charset="0"/>
                <a:cs typeface="EUAlbertina"/>
              </a:rPr>
              <a:t>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EUAlbertina"/>
                <a:ea typeface="Calibri" pitchFamily="34" charset="0"/>
                <a:cs typeface="EUAlbertina"/>
              </a:rPr>
              <a:t>información y asesoramiento sobre los medicamentos en sí, también sobre su uso adecuado; 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effectLst/>
                <a:latin typeface="EUAlbertina"/>
                <a:ea typeface="Calibri" pitchFamily="34" charset="0"/>
                <a:cs typeface="EUAlbertina"/>
              </a:rPr>
              <a:t>h) informe a las autoridades competentes de las reacciones adversas de los productos farmacéuticos; </a:t>
            </a:r>
            <a:endParaRPr kumimoji="0" lang="es-ES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effectLst/>
                <a:latin typeface="EUAlbertina"/>
                <a:ea typeface="Calibri" pitchFamily="34" charset="0"/>
                <a:cs typeface="EUAlbertina"/>
              </a:rPr>
              <a:t>i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EUAlbertina"/>
                <a:ea typeface="Calibri" pitchFamily="34" charset="0"/>
                <a:cs typeface="EUAlbertina"/>
              </a:rPr>
              <a:t>) acompañamiento personalizado de los pacientes que se administran sus medicamentos; </a:t>
            </a:r>
            <a:endParaRPr kumimoji="0" lang="es-ES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890588" marR="0" lvl="0" indent="-2651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EUAlbertina"/>
              </a:rPr>
              <a:t>j) 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effectLst/>
                <a:latin typeface="EUAlbertina"/>
                <a:ea typeface="Calibri" pitchFamily="34" charset="0"/>
                <a:cs typeface="EUAlbertina"/>
              </a:rPr>
              <a:t>contribución a las campañas locales o nacionales de salud pública.».</a:t>
            </a:r>
            <a:endParaRPr kumimoji="0" lang="es-ES" b="1" i="0" u="none" strike="noStrike" cap="none" normalizeH="0" baseline="0" dirty="0" smtClean="0">
              <a:ln>
                <a:noFill/>
              </a:ln>
              <a:effectLst/>
              <a:latin typeface="EUAlbertin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1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2224" t="20328" r="27742" b="12846"/>
          <a:stretch/>
        </p:blipFill>
        <p:spPr>
          <a:xfrm>
            <a:off x="0" y="107004"/>
            <a:ext cx="8985966" cy="67509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50719" t="33546" r="34308" b="32532"/>
          <a:stretch/>
        </p:blipFill>
        <p:spPr>
          <a:xfrm>
            <a:off x="6578289" y="2583712"/>
            <a:ext cx="2565711" cy="3040911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656943" y="3705447"/>
            <a:ext cx="21652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¡</a:t>
            </a:r>
            <a:r>
              <a:rPr lang="es-E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Gracias!</a:t>
            </a:r>
            <a:endParaRPr lang="es-E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733712" y="6195983"/>
            <a:ext cx="21025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Eduardo L. Mariño</a:t>
            </a:r>
          </a:p>
          <a:p>
            <a:r>
              <a:rPr lang="es-ES" sz="2000" dirty="0" smtClean="0"/>
              <a:t>emarino@ub.edu</a:t>
            </a:r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37974" y="208338"/>
            <a:ext cx="7494041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300" dirty="0">
                <a:solidFill>
                  <a:schemeClr val="accent4">
                    <a:lumMod val="75000"/>
                  </a:schemeClr>
                </a:solidFill>
              </a:rPr>
              <a:t>La enseñanza de la Atención Farmacéutica en la Universidad</a:t>
            </a:r>
          </a:p>
        </p:txBody>
      </p:sp>
      <p:pic>
        <p:nvPicPr>
          <p:cNvPr id="12" name="Picture 2" descr="http://2.bp.blogspot.com/_GlqyeO2ISwI/TFxCj0gol6I/AAAAAAAADSQ/1-IMBQkIbFo/s320/vacuna-imagen-graciosa-ne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60" y="3141223"/>
            <a:ext cx="3909526" cy="293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05" y="953047"/>
            <a:ext cx="3279698" cy="172635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" t="12889" r="7521" b="20134"/>
          <a:stretch/>
        </p:blipFill>
        <p:spPr>
          <a:xfrm>
            <a:off x="0" y="796417"/>
            <a:ext cx="4497572" cy="207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79512" y="260648"/>
            <a:ext cx="8726743" cy="6387039"/>
            <a:chOff x="179512" y="260648"/>
            <a:chExt cx="8783637" cy="6302251"/>
          </a:xfrm>
        </p:grpSpPr>
        <p:sp>
          <p:nvSpPr>
            <p:cNvPr id="38914" name="Text Box 2"/>
            <p:cNvSpPr txBox="1">
              <a:spLocks noChangeArrowheads="1"/>
            </p:cNvSpPr>
            <p:nvPr/>
          </p:nvSpPr>
          <p:spPr bwMode="auto">
            <a:xfrm>
              <a:off x="179512" y="260648"/>
              <a:ext cx="8743950" cy="1203325"/>
            </a:xfrm>
            <a:prstGeom prst="rect">
              <a:avLst/>
            </a:prstGeom>
            <a:noFill/>
            <a:ln w="127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 dirty="0"/>
                <a:t>Real Decreto 1464/1990, de 26 de octubre, por el que se establece el título universitario oficial de Licenciado en Farmacia y las directrices generales propias de los planes de estudios conducentes a la obtención de aquel.  (B.O.E. </a:t>
              </a:r>
              <a:r>
                <a:rPr lang="es-ES" b="1" dirty="0" err="1"/>
                <a:t>núm</a:t>
              </a:r>
              <a:r>
                <a:rPr lang="es-ES" b="1" dirty="0"/>
                <a:t> 278.  20/11/1990)</a:t>
              </a:r>
            </a:p>
          </p:txBody>
        </p:sp>
        <p:sp>
          <p:nvSpPr>
            <p:cNvPr id="38915" name="Text Box 3"/>
            <p:cNvSpPr txBox="1">
              <a:spLocks noChangeArrowheads="1"/>
            </p:cNvSpPr>
            <p:nvPr/>
          </p:nvSpPr>
          <p:spPr bwMode="auto">
            <a:xfrm>
              <a:off x="179512" y="1628800"/>
              <a:ext cx="8783637" cy="49340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342900" indent="-342900"/>
              <a:r>
                <a:rPr lang="es-ES" b="1" dirty="0"/>
                <a:t>Primera.- Las enseñanzas conducentes a la obtención del título oficial de Licenciado en farmacia, en el marco de lo establecido por la Directiva 85/432/CEE de la comunidad Económica Europea, proporcionará:</a:t>
              </a:r>
            </a:p>
            <a:p>
              <a:pPr marL="342900" indent="-342900">
                <a:lnSpc>
                  <a:spcPct val="60000"/>
                </a:lnSpc>
              </a:pPr>
              <a:endParaRPr lang="es-ES" b="1" dirty="0"/>
            </a:p>
            <a:p>
              <a:pPr marL="342900" indent="-342900">
                <a:buFontTx/>
                <a:buAutoNum type="alphaLcParenR"/>
              </a:pPr>
              <a:r>
                <a:rPr lang="es-ES" b="1" dirty="0"/>
                <a:t>Un conocimiento adecuado de los </a:t>
              </a:r>
              <a:r>
                <a:rPr lang="es-ES" b="1" dirty="0">
                  <a:solidFill>
                    <a:srgbClr val="FF0000"/>
                  </a:solidFill>
                </a:rPr>
                <a:t>medicamentos</a:t>
              </a:r>
              <a:r>
                <a:rPr lang="es-ES" b="1" dirty="0"/>
                <a:t> y de las sustancias utilizadas  para la fabricación de los mismos.</a:t>
              </a:r>
            </a:p>
            <a:p>
              <a:pPr marL="342900" indent="-342900">
                <a:buFontTx/>
                <a:buAutoNum type="alphaLcParenR"/>
              </a:pPr>
              <a:r>
                <a:rPr lang="es-ES" b="1" dirty="0"/>
                <a:t>Un conocimiento adecuado de la tecnología farmacéutica y del control físico, químico, biológico y microbiológico de los </a:t>
              </a:r>
              <a:r>
                <a:rPr lang="es-ES" b="1" dirty="0">
                  <a:solidFill>
                    <a:srgbClr val="FF0000"/>
                  </a:solidFill>
                </a:rPr>
                <a:t>medicamentos</a:t>
              </a:r>
              <a:r>
                <a:rPr lang="es-ES" b="1" dirty="0"/>
                <a:t>.</a:t>
              </a:r>
            </a:p>
            <a:p>
              <a:pPr marL="342900" indent="-342900">
                <a:buFontTx/>
                <a:buAutoNum type="alphaLcParenR"/>
              </a:pPr>
              <a:r>
                <a:rPr lang="es-ES" b="1" dirty="0"/>
                <a:t>Un conocimiento adecuado del metabolismo y de los efectos de los </a:t>
              </a:r>
              <a:r>
                <a:rPr lang="es-ES" b="1" dirty="0">
                  <a:solidFill>
                    <a:srgbClr val="FF0000"/>
                  </a:solidFill>
                </a:rPr>
                <a:t>medicamentos</a:t>
              </a:r>
              <a:r>
                <a:rPr lang="es-ES" b="1" dirty="0"/>
                <a:t> y de la acción de los tóxicos así como de la </a:t>
              </a:r>
              <a:r>
                <a:rPr lang="es-ES" b="1" dirty="0">
                  <a:solidFill>
                    <a:srgbClr val="3366FF"/>
                  </a:solidFill>
                </a:rPr>
                <a:t>utilización de aquellos.</a:t>
              </a:r>
            </a:p>
            <a:p>
              <a:pPr marL="342900" indent="-342900">
                <a:buFontTx/>
                <a:buAutoNum type="alphaLcParenR"/>
              </a:pPr>
              <a:r>
                <a:rPr lang="es-ES" b="1" dirty="0"/>
                <a:t>Un conocimiento adecuado que permita evaluar los datos científicos relativos a los </a:t>
              </a:r>
              <a:r>
                <a:rPr lang="es-ES" b="1" dirty="0">
                  <a:solidFill>
                    <a:srgbClr val="FF0000"/>
                  </a:solidFill>
                </a:rPr>
                <a:t>medicamentos</a:t>
              </a:r>
              <a:r>
                <a:rPr lang="es-ES" b="1" dirty="0"/>
                <a:t> para poder proporcionar sobre esta base </a:t>
              </a:r>
              <a:r>
                <a:rPr lang="es-ES" b="1" dirty="0">
                  <a:solidFill>
                    <a:srgbClr val="3366FF"/>
                  </a:solidFill>
                </a:rPr>
                <a:t>información apropiada</a:t>
              </a:r>
              <a:r>
                <a:rPr lang="es-ES" b="1" dirty="0"/>
                <a:t>.</a:t>
              </a:r>
            </a:p>
            <a:p>
              <a:pPr marL="342900" indent="-342900">
                <a:buFontTx/>
                <a:buAutoNum type="alphaLcParenR"/>
              </a:pPr>
              <a:r>
                <a:rPr lang="es-ES" b="1" dirty="0"/>
                <a:t>Un conocimiento adecuado de las condiciones legales y otras en materia de ejercicio de las actividades farmacéuticas.</a:t>
              </a:r>
            </a:p>
            <a:p>
              <a:pPr marL="342900" indent="-342900">
                <a:lnSpc>
                  <a:spcPct val="50000"/>
                </a:lnSpc>
              </a:pPr>
              <a:endParaRPr lang="es-ES" b="1" dirty="0"/>
            </a:p>
            <a:p>
              <a:pPr marL="342900" indent="-342900"/>
              <a:r>
                <a:rPr lang="es-ES" b="1" dirty="0">
                  <a:solidFill>
                    <a:srgbClr val="00B050"/>
                  </a:solidFill>
                </a:rPr>
                <a:t>	Asimismo, se proporcionarán los conocimientos de salud pública, educación sanitaria y de los análisis relacionados con la salud, necesarios en materia de ejercicio de las actividades farmacéuticas.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69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35980" t="21200" r="17990" b="18766"/>
          <a:stretch/>
        </p:blipFill>
        <p:spPr>
          <a:xfrm>
            <a:off x="621791" y="621792"/>
            <a:ext cx="6995161" cy="513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692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233270" y="1011641"/>
            <a:ext cx="8533589" cy="4394005"/>
            <a:chOff x="265176" y="414747"/>
            <a:chExt cx="8533589" cy="4763743"/>
          </a:xfrm>
        </p:grpSpPr>
        <p:grpSp>
          <p:nvGrpSpPr>
            <p:cNvPr id="6" name="Grupo 5"/>
            <p:cNvGrpSpPr/>
            <p:nvPr/>
          </p:nvGrpSpPr>
          <p:grpSpPr>
            <a:xfrm>
              <a:off x="265176" y="1936419"/>
              <a:ext cx="8449056" cy="3242071"/>
              <a:chOff x="811762" y="485192"/>
              <a:chExt cx="7240556" cy="1775926"/>
            </a:xfrm>
          </p:grpSpPr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2"/>
              <a:srcRect l="4672" t="10401" r="4794" b="77777"/>
              <a:stretch/>
            </p:blipFill>
            <p:spPr>
              <a:xfrm>
                <a:off x="811763" y="485192"/>
                <a:ext cx="7240555" cy="531846"/>
              </a:xfrm>
              <a:prstGeom prst="rect">
                <a:avLst/>
              </a:prstGeom>
            </p:spPr>
          </p:pic>
          <p:pic>
            <p:nvPicPr>
              <p:cNvPr id="5" name="Imagen 4"/>
              <p:cNvPicPr>
                <a:picLocks noChangeAspect="1"/>
              </p:cNvPicPr>
              <p:nvPr/>
            </p:nvPicPr>
            <p:blipFill rotWithShape="1">
              <a:blip r:embed="rId2"/>
              <a:srcRect l="4672" t="64672" r="4794" b="4978"/>
              <a:stretch/>
            </p:blipFill>
            <p:spPr>
              <a:xfrm>
                <a:off x="811762" y="895738"/>
                <a:ext cx="7240555" cy="1365380"/>
              </a:xfrm>
              <a:prstGeom prst="rect">
                <a:avLst/>
              </a:prstGeom>
            </p:spPr>
          </p:pic>
        </p:grp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/>
            <a:srcRect l="5013" t="35340" r="2963" b="31390"/>
            <a:stretch/>
          </p:blipFill>
          <p:spPr>
            <a:xfrm>
              <a:off x="265176" y="414747"/>
              <a:ext cx="8533589" cy="16184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368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078012" cy="56843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             </a:t>
            </a:r>
            <a:r>
              <a:rPr lang="es-ES_tradnl" altLang="es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CHANGING PURPOSE OF PHARMACEUTICAL PRACTICE</a:t>
            </a: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______________________________________________________________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2000" b="1" u="sng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Economic</a:t>
            </a:r>
            <a:r>
              <a:rPr lang="es-ES_tradnl" altLang="es-ES" sz="2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2000" b="1" u="sng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area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 </a:t>
            </a:r>
            <a:r>
              <a:rPr lang="es-ES_tradnl" altLang="es-ES" sz="2000" b="1" u="sng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Education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        </a:t>
            </a:r>
            <a:r>
              <a:rPr lang="es-ES_tradnl" altLang="es-ES" sz="2000" b="1" u="sng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Practice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	     	</a:t>
            </a:r>
            <a:r>
              <a:rPr lang="es-ES_tradnl" altLang="es-ES" sz="2000" b="1" u="sng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Time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AGRICULTURAL		EMPIRICALS	      TRADITIONAL	   ...-1950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9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....................................................................................</a:t>
            </a:r>
            <a:br>
              <a:rPr lang="es-ES_tradnl" altLang="es-ES" sz="19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INDUSTRIAL		SCIENTIFIC	      DISTRIBUTIVE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		</a:t>
            </a:r>
            <a:r>
              <a:rPr lang="es-ES_tradnl" altLang="es-E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(CHEM, P’CEUT,</a:t>
            </a:r>
            <a:r>
              <a:rPr lang="es-ES_tradnl" altLang="es-ES" sz="17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   				</a:t>
            </a: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1950-...</a:t>
            </a:r>
            <a:b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		</a:t>
            </a:r>
            <a:r>
              <a:rPr lang="es-ES_tradnl" altLang="es-E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P’COL, P’KINETIC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 </a:t>
            </a: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TRANSITIONAL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		</a:t>
            </a:r>
            <a:r>
              <a:rPr lang="es-ES_tradnl" altLang="es-E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MARKET BEHAVIOUR)</a:t>
            </a:r>
            <a:r>
              <a:rPr lang="es-ES_tradnl" altLang="es-ES" sz="17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</a:t>
            </a:r>
            <a:r>
              <a:rPr lang="es-ES_tradnl" altLang="es-E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(EARLY CLIN.)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 </a:t>
            </a:r>
            <a:r>
              <a:rPr lang="es-ES_tradnl" altLang="es-ES" sz="19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....................................................................................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	</a:t>
            </a:r>
            <a:r>
              <a:rPr lang="es-ES_tradnl" altLang="es-ES" sz="1800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CLINICAL PHARMACY PRACTICE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    </a:t>
            </a: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1965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19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....................................................................................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INFORMATIONAL	PATIENT CARE      </a:t>
            </a:r>
            <a:r>
              <a:rPr lang="es-ES_tradnl" altLang="es-ES" sz="1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PHARM. CARE</a:t>
            </a:r>
            <a:r>
              <a:rPr lang="es-ES_tradnl" altLang="es-ES" sz="19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19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		</a:t>
            </a:r>
            <a:r>
              <a:rPr lang="es-ES_tradnl" altLang="es-E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(PATHOL. THERAPEUT</a:t>
            </a:r>
            <a:r>
              <a:rPr lang="es-ES_tradnl" altLang="es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 </a:t>
            </a:r>
            <a:r>
              <a:rPr lang="es-ES_tradnl" altLang="es-E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(MATURE CLINICAL)</a:t>
            </a:r>
            <a:r>
              <a:rPr lang="es-ES_tradnl" altLang="es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   </a:t>
            </a: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...-1990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				</a:t>
            </a:r>
            <a:r>
              <a:rPr lang="es-ES_tradnl" altLang="es-ES" sz="1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PATIENT BEHAVIOUR</a:t>
            </a:r>
            <a:r>
              <a:rPr lang="es-ES_tradnl" altLang="es-ES" sz="1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)	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9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....................................................................................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800" b="1" i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COMMUNICATIONAL MANAGEMENT DISEASE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---------</a:t>
            </a:r>
            <a:r>
              <a:rPr lang="es-ES_tradnl" altLang="es-ES" sz="20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	   </a:t>
            </a: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1990-...</a:t>
            </a:r>
            <a:b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s-ES_tradnl" altLang="es-ES" sz="1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______________________________________________________________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5943600"/>
            <a:ext cx="9144000" cy="553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a-ES" altLang="es-ES" sz="1200" b="1" dirty="0" err="1">
                <a:latin typeface="Comic Sans MS" panose="030F0702030302020204" pitchFamily="66" charset="0"/>
              </a:rPr>
              <a:t>Modificado</a:t>
            </a:r>
            <a:r>
              <a:rPr lang="ca-ES" altLang="es-ES" sz="1200" b="1" dirty="0">
                <a:latin typeface="Comic Sans MS" panose="030F0702030302020204" pitchFamily="66" charset="0"/>
              </a:rPr>
              <a:t> a partir de lo </a:t>
            </a:r>
            <a:r>
              <a:rPr lang="ca-ES" altLang="es-ES" sz="1200" b="1" dirty="0" err="1">
                <a:latin typeface="Comic Sans MS" panose="030F0702030302020204" pitchFamily="66" charset="0"/>
              </a:rPr>
              <a:t>expuesto</a:t>
            </a:r>
            <a:r>
              <a:rPr lang="ca-ES" altLang="es-ES" sz="1200" b="1" dirty="0">
                <a:latin typeface="Comic Sans MS" panose="030F0702030302020204" pitchFamily="66" charset="0"/>
              </a:rPr>
              <a:t> por el Prof. </a:t>
            </a:r>
            <a:r>
              <a:rPr lang="ca-ES" altLang="es-ES" sz="1200" b="1" dirty="0" err="1">
                <a:latin typeface="Comic Sans MS" panose="030F0702030302020204" pitchFamily="66" charset="0"/>
              </a:rPr>
              <a:t>Hepler</a:t>
            </a:r>
            <a:r>
              <a:rPr lang="ca-ES" altLang="es-ES" sz="1200" b="1" dirty="0">
                <a:latin typeface="Comic Sans MS" panose="030F0702030302020204" pitchFamily="66" charset="0"/>
              </a:rPr>
              <a:t> de la University of Florida. </a:t>
            </a:r>
            <a:endParaRPr lang="ca-ES" altLang="es-ES" sz="1200" b="1" dirty="0" smtClean="0"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ca-ES" altLang="es-ES" sz="1200" b="1" dirty="0" err="1" smtClean="0">
                <a:latin typeface="Comic Sans MS" panose="030F0702030302020204" pitchFamily="66" charset="0"/>
              </a:rPr>
              <a:t>Facultad</a:t>
            </a:r>
            <a:r>
              <a:rPr lang="ca-ES" altLang="es-ES" sz="1200" b="1" dirty="0" smtClean="0">
                <a:latin typeface="Comic Sans MS" panose="030F0702030302020204" pitchFamily="66" charset="0"/>
              </a:rPr>
              <a:t> de </a:t>
            </a:r>
            <a:r>
              <a:rPr lang="ca-ES" altLang="es-ES" sz="1200" b="1" dirty="0" err="1" smtClean="0">
                <a:latin typeface="Comic Sans MS" panose="030F0702030302020204" pitchFamily="66" charset="0"/>
              </a:rPr>
              <a:t>Farmacia</a:t>
            </a:r>
            <a:r>
              <a:rPr lang="ca-ES" altLang="es-ES" sz="1200" b="1" dirty="0" smtClean="0">
                <a:latin typeface="Comic Sans MS" panose="030F0702030302020204" pitchFamily="66" charset="0"/>
              </a:rPr>
              <a:t>. Universitat de </a:t>
            </a:r>
            <a:r>
              <a:rPr lang="ca-ES" altLang="es-ES" sz="1200" b="1" dirty="0" err="1">
                <a:latin typeface="Comic Sans MS" panose="030F0702030302020204" pitchFamily="66" charset="0"/>
              </a:rPr>
              <a:t>B</a:t>
            </a:r>
            <a:r>
              <a:rPr lang="ca-ES" altLang="es-ES" sz="1200" b="1" dirty="0" err="1" smtClean="0">
                <a:latin typeface="Comic Sans MS" panose="030F0702030302020204" pitchFamily="66" charset="0"/>
              </a:rPr>
              <a:t>aarcelona</a:t>
            </a:r>
            <a:r>
              <a:rPr lang="ca-ES" altLang="es-ES" sz="1200" b="1" dirty="0" smtClean="0">
                <a:latin typeface="Comic Sans MS" panose="030F0702030302020204" pitchFamily="66" charset="0"/>
              </a:rPr>
              <a:t> Mayo </a:t>
            </a:r>
            <a:r>
              <a:rPr lang="ca-ES" altLang="es-ES" sz="1200" b="1" dirty="0">
                <a:latin typeface="Comic Sans MS" panose="030F0702030302020204" pitchFamily="66" charset="0"/>
              </a:rPr>
              <a:t>de 1995.</a:t>
            </a:r>
            <a:endParaRPr lang="es-ES_tradnl" altLang="es-ES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-523" b="7664"/>
          <a:stretch/>
        </p:blipFill>
        <p:spPr>
          <a:xfrm>
            <a:off x="1380708" y="733872"/>
            <a:ext cx="6377612" cy="474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18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28" y="794332"/>
            <a:ext cx="7607431" cy="48383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759019" y="5225619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E.L. Mariño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4216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0F5BE3FAD2D874B867991BC35EBE0E0" ma:contentTypeVersion="1" ma:contentTypeDescription="Crear nuevo documento." ma:contentTypeScope="" ma:versionID="afc15bc35e8010cba4a2354bf09aa30d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b763fbbd1dc99c69a9b54d3510d7bd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F979DE-14E4-483E-B9A4-1829F8BD04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91C9A8-492E-4B32-B40E-548F3534D02A}">
  <ds:schemaRefs>
    <ds:schemaRef ds:uri="http://schemas.microsoft.com/sharepoint/v3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2329913-63AD-4385-A39D-0D19555BE66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899</TotalTime>
  <Words>3804</Words>
  <Application>Microsoft Office PowerPoint</Application>
  <PresentationFormat>Presentación en pantalla (4:3)</PresentationFormat>
  <Paragraphs>879</Paragraphs>
  <Slides>39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7" baseType="lpstr">
      <vt:lpstr>Arial</vt:lpstr>
      <vt:lpstr>Calibri</vt:lpstr>
      <vt:lpstr>Comic Sans MS</vt:lpstr>
      <vt:lpstr>EUAlbertina</vt:lpstr>
      <vt:lpstr>Tahoma</vt:lpstr>
      <vt:lpstr>Times New Roman</vt:lpstr>
      <vt:lpstr>UniversLTStd</vt:lpstr>
      <vt:lpstr>Tema de Office</vt:lpstr>
      <vt:lpstr>Presentación de PowerPoint</vt:lpstr>
      <vt:lpstr>Experiencia nacional: análisis comparativo de las Guías Docente de la asignatura de Atención Farmacéutica en la Universidad.   </vt:lpstr>
      <vt:lpstr>Presentación de PowerPoint</vt:lpstr>
      <vt:lpstr>Presentación de PowerPoint</vt:lpstr>
      <vt:lpstr>Presentación de PowerPoint</vt:lpstr>
      <vt:lpstr>Presentación de PowerPoint</vt:lpstr>
      <vt:lpstr>                    CHANGING PURPOSE OF PHARMACEUTICAL PRACTICE ______________________________________________________________ Economic area   Education         Practice              Time AGRICULTURAL  EMPIRICALS       TRADITIONAL    ...-1950 .................................................................................... INDUSTRIAL  SCIENTIFIC       DISTRIBUTIVE      (CHEM, P’CEUT,           1950-...      P’COL, P’KINETIC       TRANSITIONAL      MARKET BEHAVIOUR) (EARLY CLIN.)   ....................................................................................      CLINICAL PHARMACY PRACTICE       1965 ....................................................................................  INFORMATIONAL PATIENT CARE      PHARM. CARE      (PATHOL. THERAPEUT.  (MATURE CLINICAL)    ...-1990      PATIENT BEHAVIOUR)  ....................................................................................  COMMUNICATIONAL MANAGEMENT DISEASE ---------    1990-... ______________________________________________________________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Módulos de la orden CIN 2137/2008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MEDEA Medical Education Agency, S.L.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Araceli Barea</dc:creator>
  <cp:lastModifiedBy>Administrador</cp:lastModifiedBy>
  <cp:revision>87</cp:revision>
  <cp:lastPrinted>2014-11-03T17:45:51Z</cp:lastPrinted>
  <dcterms:created xsi:type="dcterms:W3CDTF">2014-10-07T10:39:11Z</dcterms:created>
  <dcterms:modified xsi:type="dcterms:W3CDTF">2021-05-01T09:35:57Z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0x010100B0F5BE3FAD2D874B867991BC35EBE0E0</vt:lpwstr>
  </property>
  <property fmtid="{D5CDD505-2E9C-101B-9397-08002B2CF9AE}" pid="3" name="Order">
    <vt:r8>2000</vt:r8>
  </property>
  <property fmtid="{D5CDD505-2E9C-101B-9397-08002B2CF9AE}" pid="4" name="TemplateUrl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</Properties>
</file>