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9" r:id="rId7"/>
    <p:sldId id="260" r:id="rId8"/>
    <p:sldId id="262" r:id="rId9"/>
    <p:sldId id="263" r:id="rId10"/>
    <p:sldId id="264" r:id="rId11"/>
    <p:sldId id="270" r:id="rId12"/>
    <p:sldId id="265" r:id="rId13"/>
    <p:sldId id="266" r:id="rId14"/>
    <p:sldId id="267" r:id="rId15"/>
    <p:sldId id="268" r:id="rId16"/>
    <p:sldId id="269" r:id="rId17"/>
    <p:sldId id="271" r:id="rId18"/>
    <p:sldId id="272" r:id="rId19"/>
    <p:sldId id="261" r:id="rId20"/>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6163"/>
    <a:srgbClr val="7E388A"/>
    <a:srgbClr val="97BF0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81" d="100"/>
          <a:sy n="81" d="100"/>
        </p:scale>
        <p:origin x="1426"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Marcador de pie de página 4"/>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3918713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47021E93-99F1-904A-8AB3-53BD27926123}" type="datetimeFigureOut">
              <a:rPr lang="es-ES" smtClean="0"/>
              <a:t>01/05/2021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7E5683B-C634-F745-A85F-D8DE0B304CB6}" type="slidenum">
              <a:rPr lang="es-ES" smtClean="0"/>
              <a:t>‹Nº›</a:t>
            </a:fld>
            <a:endParaRPr lang="es-ES"/>
          </a:p>
        </p:txBody>
      </p:sp>
    </p:spTree>
    <p:extLst>
      <p:ext uri="{BB962C8B-B14F-4D97-AF65-F5344CB8AC3E}">
        <p14:creationId xmlns:p14="http://schemas.microsoft.com/office/powerpoint/2010/main" val="2022712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47021E93-99F1-904A-8AB3-53BD27926123}" type="datetimeFigureOut">
              <a:rPr lang="es-ES" smtClean="0"/>
              <a:t>01/05/2021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7E5683B-C634-F745-A85F-D8DE0B304CB6}" type="slidenum">
              <a:rPr lang="es-ES" smtClean="0"/>
              <a:t>‹Nº›</a:t>
            </a:fld>
            <a:endParaRPr lang="es-ES"/>
          </a:p>
        </p:txBody>
      </p:sp>
    </p:spTree>
    <p:extLst>
      <p:ext uri="{BB962C8B-B14F-4D97-AF65-F5344CB8AC3E}">
        <p14:creationId xmlns:p14="http://schemas.microsoft.com/office/powerpoint/2010/main" val="3047932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22313" y="3429000"/>
            <a:ext cx="7772400" cy="1362075"/>
          </a:xfrm>
        </p:spPr>
        <p:txBody>
          <a:bodyPr anchor="t"/>
          <a:lstStyle>
            <a:lvl1pPr algn="l">
              <a:defRPr sz="4000" b="1" cap="all">
                <a:solidFill>
                  <a:srgbClr val="7E388A"/>
                </a:solidFill>
              </a:defRPr>
            </a:lvl1pPr>
          </a:lstStyle>
          <a:p>
            <a:r>
              <a:rPr lang="es-ES_tradnl" dirty="0" smtClean="0"/>
              <a:t>Clic para editar título</a:t>
            </a:r>
            <a:endParaRPr lang="es-ES" dirty="0"/>
          </a:p>
        </p:txBody>
      </p:sp>
      <p:sp>
        <p:nvSpPr>
          <p:cNvPr id="3" name="Marcador de texto 2"/>
          <p:cNvSpPr>
            <a:spLocks noGrp="1"/>
          </p:cNvSpPr>
          <p:nvPr>
            <p:ph type="body" idx="1"/>
          </p:nvPr>
        </p:nvSpPr>
        <p:spPr>
          <a:xfrm>
            <a:off x="722313" y="4791076"/>
            <a:ext cx="7772400" cy="61082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smtClean="0"/>
              <a:t>Haga clic para modificar el estilo de texto del patrón</a:t>
            </a:r>
          </a:p>
        </p:txBody>
      </p:sp>
      <p:sp>
        <p:nvSpPr>
          <p:cNvPr id="5" name="Marcador de pie de página 4"/>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590602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1143000"/>
          </a:xfrm>
        </p:spPr>
        <p:txBody>
          <a:bodyPr/>
          <a:lstStyle>
            <a:lvl1pPr algn="l">
              <a:defRPr b="1">
                <a:solidFill>
                  <a:srgbClr val="7E388A"/>
                </a:solidFill>
              </a:defRPr>
            </a:lvl1pPr>
          </a:lstStyle>
          <a:p>
            <a:r>
              <a:rPr lang="es-ES_tradnl" dirty="0" smtClean="0"/>
              <a:t>Clic para editar título</a:t>
            </a:r>
            <a:endParaRPr lang="es-ES" dirty="0"/>
          </a:p>
        </p:txBody>
      </p:sp>
      <p:sp>
        <p:nvSpPr>
          <p:cNvPr id="5" name="Marcador de pie de página 4"/>
          <p:cNvSpPr>
            <a:spLocks noGrp="1"/>
          </p:cNvSpPr>
          <p:nvPr>
            <p:ph type="ftr" sz="quarter" idx="11"/>
          </p:nvPr>
        </p:nvSpPr>
        <p:spPr/>
        <p:txBody>
          <a:bodyPr/>
          <a:lstStyle/>
          <a:p>
            <a:endParaRPr lang="es-ES"/>
          </a:p>
        </p:txBody>
      </p:sp>
      <p:sp>
        <p:nvSpPr>
          <p:cNvPr id="3" name="Marcador de contenido 2"/>
          <p:cNvSpPr>
            <a:spLocks noGrp="1"/>
          </p:cNvSpPr>
          <p:nvPr>
            <p:ph idx="1"/>
          </p:nvPr>
        </p:nvSpPr>
        <p:spPr>
          <a:xfrm>
            <a:off x="457200" y="1385538"/>
            <a:ext cx="8229600" cy="4525963"/>
          </a:xfrm>
        </p:spPr>
        <p:txBody>
          <a:bodyPr/>
          <a:lstStyle>
            <a:lvl1pPr>
              <a:buClr>
                <a:srgbClr val="7E388A"/>
              </a:buClr>
              <a:defRPr>
                <a:solidFill>
                  <a:srgbClr val="616163"/>
                </a:solidFill>
              </a:defRPr>
            </a:lvl1pPr>
            <a:lvl2pPr>
              <a:buClr>
                <a:srgbClr val="97BF0D"/>
              </a:buClr>
              <a:defRPr>
                <a:solidFill>
                  <a:srgbClr val="616163"/>
                </a:solidFill>
              </a:defRPr>
            </a:lvl2pPr>
            <a:lvl3pPr>
              <a:buClr>
                <a:srgbClr val="7E388A"/>
              </a:buClr>
              <a:defRPr>
                <a:solidFill>
                  <a:srgbClr val="616163"/>
                </a:solidFill>
              </a:defRPr>
            </a:lvl3pPr>
            <a:lvl4pPr>
              <a:defRPr>
                <a:solidFill>
                  <a:srgbClr val="616163"/>
                </a:solidFill>
              </a:defRPr>
            </a:lvl4pPr>
            <a:lvl5pPr>
              <a:defRPr>
                <a:solidFill>
                  <a:srgbClr val="616163"/>
                </a:solidFill>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p:txBody>
      </p:sp>
    </p:spTree>
    <p:extLst>
      <p:ext uri="{BB962C8B-B14F-4D97-AF65-F5344CB8AC3E}">
        <p14:creationId xmlns:p14="http://schemas.microsoft.com/office/powerpoint/2010/main" val="1330720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47021E93-99F1-904A-8AB3-53BD27926123}" type="datetimeFigureOut">
              <a:rPr lang="es-ES" smtClean="0"/>
              <a:t>01/05/2021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7E5683B-C634-F745-A85F-D8DE0B304CB6}" type="slidenum">
              <a:rPr lang="es-ES" smtClean="0"/>
              <a:t>‹Nº›</a:t>
            </a:fld>
            <a:endParaRPr lang="es-ES"/>
          </a:p>
        </p:txBody>
      </p:sp>
    </p:spTree>
    <p:extLst>
      <p:ext uri="{BB962C8B-B14F-4D97-AF65-F5344CB8AC3E}">
        <p14:creationId xmlns:p14="http://schemas.microsoft.com/office/powerpoint/2010/main" val="1239945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47021E93-99F1-904A-8AB3-53BD27926123}" type="datetimeFigureOut">
              <a:rPr lang="es-ES" smtClean="0"/>
              <a:t>01/05/2021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C7E5683B-C634-F745-A85F-D8DE0B304CB6}" type="slidenum">
              <a:rPr lang="es-ES" smtClean="0"/>
              <a:t>‹Nº›</a:t>
            </a:fld>
            <a:endParaRPr lang="es-ES"/>
          </a:p>
        </p:txBody>
      </p:sp>
    </p:spTree>
    <p:extLst>
      <p:ext uri="{BB962C8B-B14F-4D97-AF65-F5344CB8AC3E}">
        <p14:creationId xmlns:p14="http://schemas.microsoft.com/office/powerpoint/2010/main" val="3599263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47021E93-99F1-904A-8AB3-53BD27926123}" type="datetimeFigureOut">
              <a:rPr lang="es-ES" smtClean="0"/>
              <a:t>01/05/2021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C7E5683B-C634-F745-A85F-D8DE0B304CB6}" type="slidenum">
              <a:rPr lang="es-ES" smtClean="0"/>
              <a:t>‹Nº›</a:t>
            </a:fld>
            <a:endParaRPr lang="es-ES"/>
          </a:p>
        </p:txBody>
      </p:sp>
    </p:spTree>
    <p:extLst>
      <p:ext uri="{BB962C8B-B14F-4D97-AF65-F5344CB8AC3E}">
        <p14:creationId xmlns:p14="http://schemas.microsoft.com/office/powerpoint/2010/main" val="897504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7021E93-99F1-904A-8AB3-53BD27926123}" type="datetimeFigureOut">
              <a:rPr lang="es-ES" smtClean="0"/>
              <a:t>01/05/2021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C7E5683B-C634-F745-A85F-D8DE0B304CB6}" type="slidenum">
              <a:rPr lang="es-ES" smtClean="0"/>
              <a:t>‹Nº›</a:t>
            </a:fld>
            <a:endParaRPr lang="es-ES"/>
          </a:p>
        </p:txBody>
      </p:sp>
    </p:spTree>
    <p:extLst>
      <p:ext uri="{BB962C8B-B14F-4D97-AF65-F5344CB8AC3E}">
        <p14:creationId xmlns:p14="http://schemas.microsoft.com/office/powerpoint/2010/main" val="284864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47021E93-99F1-904A-8AB3-53BD27926123}" type="datetimeFigureOut">
              <a:rPr lang="es-ES" smtClean="0"/>
              <a:t>01/05/2021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7E5683B-C634-F745-A85F-D8DE0B304CB6}" type="slidenum">
              <a:rPr lang="es-ES" smtClean="0"/>
              <a:t>‹Nº›</a:t>
            </a:fld>
            <a:endParaRPr lang="es-ES"/>
          </a:p>
        </p:txBody>
      </p:sp>
    </p:spTree>
    <p:extLst>
      <p:ext uri="{BB962C8B-B14F-4D97-AF65-F5344CB8AC3E}">
        <p14:creationId xmlns:p14="http://schemas.microsoft.com/office/powerpoint/2010/main" val="113944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47021E93-99F1-904A-8AB3-53BD27926123}" type="datetimeFigureOut">
              <a:rPr lang="es-ES" smtClean="0"/>
              <a:t>01/05/2021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7E5683B-C634-F745-A85F-D8DE0B304CB6}" type="slidenum">
              <a:rPr lang="es-ES" smtClean="0"/>
              <a:t>‹Nº›</a:t>
            </a:fld>
            <a:endParaRPr lang="es-ES"/>
          </a:p>
        </p:txBody>
      </p:sp>
    </p:spTree>
    <p:extLst>
      <p:ext uri="{BB962C8B-B14F-4D97-AF65-F5344CB8AC3E}">
        <p14:creationId xmlns:p14="http://schemas.microsoft.com/office/powerpoint/2010/main" val="2576664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21E93-99F1-904A-8AB3-53BD27926123}" type="datetimeFigureOut">
              <a:rPr lang="es-ES" smtClean="0"/>
              <a:t>01/05/2021</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E5683B-C634-F745-A85F-D8DE0B304CB6}" type="slidenum">
              <a:rPr lang="es-ES" smtClean="0"/>
              <a:t>‹Nº›</a:t>
            </a:fld>
            <a:endParaRPr lang="es-ES"/>
          </a:p>
        </p:txBody>
      </p:sp>
    </p:spTree>
    <p:extLst>
      <p:ext uri="{BB962C8B-B14F-4D97-AF65-F5344CB8AC3E}">
        <p14:creationId xmlns:p14="http://schemas.microsoft.com/office/powerpoint/2010/main" val="73756705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99116" y="4896468"/>
            <a:ext cx="7772400" cy="853337"/>
          </a:xfrm>
        </p:spPr>
        <p:txBody>
          <a:bodyPr>
            <a:noAutofit/>
          </a:bodyPr>
          <a:lstStyle/>
          <a:p>
            <a:r>
              <a:rPr lang="pt-BR" sz="3200" b="1" dirty="0" smtClean="0">
                <a:latin typeface="Candara" panose="020E0502030303020204" pitchFamily="34" charset="0"/>
              </a:rPr>
              <a:t>Apertura</a:t>
            </a:r>
            <a:br>
              <a:rPr lang="pt-BR" sz="3200" b="1" dirty="0" smtClean="0">
                <a:latin typeface="Candara" panose="020E0502030303020204" pitchFamily="34" charset="0"/>
              </a:rPr>
            </a:br>
            <a:r>
              <a:rPr lang="pt-BR" sz="2800" b="1" i="1" dirty="0" smtClean="0">
                <a:latin typeface="Candara" panose="020E0502030303020204" pitchFamily="34" charset="0"/>
              </a:rPr>
              <a:t>D</a:t>
            </a:r>
            <a:r>
              <a:rPr lang="pt-BR" sz="2800" b="1" i="1" dirty="0">
                <a:latin typeface="Candara" panose="020E0502030303020204" pitchFamily="34" charset="0"/>
              </a:rPr>
              <a:t>. Fernando </a:t>
            </a:r>
            <a:r>
              <a:rPr lang="pt-BR" sz="2800" b="1" i="1" dirty="0" smtClean="0">
                <a:latin typeface="Candara" panose="020E0502030303020204" pitchFamily="34" charset="0"/>
              </a:rPr>
              <a:t>Martínez</a:t>
            </a:r>
            <a:endParaRPr lang="es-ES" sz="3200" b="1" i="1" dirty="0">
              <a:latin typeface="Candara" panose="020E0502030303020204" pitchFamily="34" charset="0"/>
            </a:endParaRPr>
          </a:p>
        </p:txBody>
      </p:sp>
    </p:spTree>
    <p:extLst>
      <p:ext uri="{BB962C8B-B14F-4D97-AF65-F5344CB8AC3E}">
        <p14:creationId xmlns:p14="http://schemas.microsoft.com/office/powerpoint/2010/main" val="4177537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264823" y="1953054"/>
            <a:ext cx="8406580" cy="5450618"/>
          </a:xfrm>
        </p:spPr>
        <p:txBody>
          <a:bodyPr>
            <a:normAutofit/>
          </a:bodyPr>
          <a:lstStyle/>
          <a:p>
            <a:r>
              <a:rPr lang="es-ES" b="1" dirty="0">
                <a:solidFill>
                  <a:schemeClr val="tx1"/>
                </a:solidFill>
                <a:latin typeface="Candara" panose="020E0502030303020204" pitchFamily="34" charset="0"/>
              </a:rPr>
              <a:t>2. Investigación y </a:t>
            </a:r>
            <a:r>
              <a:rPr lang="es-ES" b="1" dirty="0" smtClean="0">
                <a:solidFill>
                  <a:schemeClr val="tx1"/>
                </a:solidFill>
                <a:latin typeface="Candara" panose="020E0502030303020204" pitchFamily="34" charset="0"/>
              </a:rPr>
              <a:t>AF</a:t>
            </a:r>
          </a:p>
          <a:p>
            <a:pPr algn="just"/>
            <a:endParaRPr lang="es-ES" dirty="0">
              <a:solidFill>
                <a:schemeClr val="tx1"/>
              </a:solidFill>
              <a:latin typeface="Candara" panose="020E0502030303020204" pitchFamily="34" charset="0"/>
            </a:endParaRPr>
          </a:p>
          <a:p>
            <a:pPr algn="just"/>
            <a:r>
              <a:rPr lang="es-ES" dirty="0" smtClean="0">
                <a:solidFill>
                  <a:schemeClr val="tx1"/>
                </a:solidFill>
                <a:latin typeface="Candara" panose="020E0502030303020204" pitchFamily="34" charset="0"/>
              </a:rPr>
              <a:t>Una </a:t>
            </a:r>
            <a:r>
              <a:rPr lang="es-ES" dirty="0">
                <a:solidFill>
                  <a:schemeClr val="tx1"/>
                </a:solidFill>
                <a:latin typeface="Candara" panose="020E0502030303020204" pitchFamily="34" charset="0"/>
              </a:rPr>
              <a:t>vía de futuro para la investigación en Servicios de AF es la creación de una estructura centrada en la </a:t>
            </a:r>
            <a:r>
              <a:rPr lang="es-ES" b="1" dirty="0">
                <a:solidFill>
                  <a:schemeClr val="tx1"/>
                </a:solidFill>
                <a:latin typeface="Candara" panose="020E0502030303020204" pitchFamily="34" charset="0"/>
              </a:rPr>
              <a:t>Práctica </a:t>
            </a:r>
            <a:r>
              <a:rPr lang="es-ES" b="1" dirty="0" smtClean="0">
                <a:solidFill>
                  <a:schemeClr val="tx1"/>
                </a:solidFill>
                <a:latin typeface="Candara" panose="020E0502030303020204" pitchFamily="34" charset="0"/>
              </a:rPr>
              <a:t>Farmacéutica</a:t>
            </a:r>
            <a:r>
              <a:rPr lang="es-ES" dirty="0" smtClean="0">
                <a:solidFill>
                  <a:schemeClr val="tx1"/>
                </a:solidFill>
                <a:latin typeface="Candara" panose="020E0502030303020204" pitchFamily="34" charset="0"/>
              </a:rPr>
              <a:t>. </a:t>
            </a:r>
            <a:r>
              <a:rPr lang="es-ES" dirty="0">
                <a:solidFill>
                  <a:schemeClr val="tx1"/>
                </a:solidFill>
                <a:latin typeface="Candara" panose="020E0502030303020204" pitchFamily="34" charset="0"/>
              </a:rPr>
              <a:t>Y es que la AF se identifica </a:t>
            </a:r>
            <a:r>
              <a:rPr lang="es-ES" i="1" dirty="0">
                <a:solidFill>
                  <a:schemeClr val="tx1"/>
                </a:solidFill>
                <a:latin typeface="Candara" panose="020E0502030303020204" pitchFamily="34" charset="0"/>
              </a:rPr>
              <a:t>como un área de conocimiento, con sus contenidos propios y con líneas de investigación específicas, en la que deberían confluir profesionales en este campo para la realización de las actividades de docencia, investigación y prestación de Servicios.</a:t>
            </a:r>
          </a:p>
          <a:p>
            <a:pPr algn="just"/>
            <a:r>
              <a:rPr lang="es-ES" dirty="0">
                <a:solidFill>
                  <a:schemeClr val="tx1"/>
                </a:solidFill>
                <a:latin typeface="Candara" panose="020E0502030303020204" pitchFamily="34" charset="0"/>
              </a:rPr>
              <a:t> </a:t>
            </a:r>
          </a:p>
          <a:p>
            <a:pPr algn="just"/>
            <a:r>
              <a:rPr lang="es-ES" dirty="0">
                <a:solidFill>
                  <a:schemeClr val="tx1"/>
                </a:solidFill>
                <a:latin typeface="Candara" panose="020E0502030303020204" pitchFamily="34" charset="0"/>
              </a:rPr>
              <a:t>Todos los actores posibles, Colegios Oficiales de Farmacéuticos (COF), Consejos Autonómicos y General (CACOF y CGCOF), sociedades científicas y Universidad, deben trabajar conjuntamente en un objetivo compartido y con una coordinación efectiva de los esfuerzos de cada institución. Ello redundará en un </a:t>
            </a:r>
            <a:r>
              <a:rPr lang="es-ES" b="1" dirty="0">
                <a:solidFill>
                  <a:schemeClr val="tx1"/>
                </a:solidFill>
                <a:latin typeface="Candara" panose="020E0502030303020204" pitchFamily="34" charset="0"/>
              </a:rPr>
              <a:t>mayor</a:t>
            </a:r>
            <a:r>
              <a:rPr lang="es-ES" dirty="0">
                <a:solidFill>
                  <a:schemeClr val="tx1"/>
                </a:solidFill>
                <a:latin typeface="Candara" panose="020E0502030303020204" pitchFamily="34" charset="0"/>
              </a:rPr>
              <a:t> </a:t>
            </a:r>
            <a:r>
              <a:rPr lang="es-ES" b="1" dirty="0">
                <a:solidFill>
                  <a:schemeClr val="tx1"/>
                </a:solidFill>
                <a:latin typeface="Candara" panose="020E0502030303020204" pitchFamily="34" charset="0"/>
              </a:rPr>
              <a:t>desarrollo de la investigación en AF</a:t>
            </a:r>
            <a:r>
              <a:rPr lang="es-ES" dirty="0">
                <a:solidFill>
                  <a:schemeClr val="tx1"/>
                </a:solidFill>
                <a:latin typeface="Candara" panose="020E0502030303020204" pitchFamily="34" charset="0"/>
              </a:rPr>
              <a:t>.</a:t>
            </a:r>
          </a:p>
          <a:p>
            <a:pPr algn="just"/>
            <a:endParaRPr lang="es-ES" dirty="0">
              <a:solidFill>
                <a:schemeClr val="tx1"/>
              </a:solidFill>
              <a:latin typeface="Candara" panose="020E0502030303020204" pitchFamily="34" charset="0"/>
            </a:endParaRPr>
          </a:p>
          <a:p>
            <a:pPr algn="just"/>
            <a:endParaRPr lang="es-ES" sz="2200" dirty="0" smtClean="0">
              <a:solidFill>
                <a:schemeClr val="tx1"/>
              </a:solidFill>
              <a:latin typeface="Candara" panose="020E0502030303020204" pitchFamily="34" charset="0"/>
            </a:endParaRPr>
          </a:p>
          <a:p>
            <a:pPr algn="just"/>
            <a:endParaRPr lang="es-ES" sz="2200" dirty="0">
              <a:solidFill>
                <a:schemeClr val="tx1"/>
              </a:solidFill>
              <a:latin typeface="Candara" panose="020E0502030303020204" pitchFamily="34" charset="0"/>
            </a:endParaRPr>
          </a:p>
          <a:p>
            <a:endParaRPr lang="es-ES" dirty="0"/>
          </a:p>
          <a:p>
            <a:endParaRPr lang="es-ES" dirty="0"/>
          </a:p>
        </p:txBody>
      </p:sp>
      <p:sp>
        <p:nvSpPr>
          <p:cNvPr id="4" name="Título 1"/>
          <p:cNvSpPr>
            <a:spLocks noGrp="1"/>
          </p:cNvSpPr>
          <p:nvPr>
            <p:ph type="title"/>
          </p:nvPr>
        </p:nvSpPr>
        <p:spPr>
          <a:xfrm>
            <a:off x="117339" y="147492"/>
            <a:ext cx="7772400" cy="1053413"/>
          </a:xfrm>
        </p:spPr>
        <p:txBody>
          <a:bodyPr>
            <a:normAutofit fontScale="90000"/>
          </a:bodyPr>
          <a:lstStyle/>
          <a:p>
            <a:r>
              <a:rPr lang="es-ES" dirty="0" smtClean="0"/>
              <a:t>12 </a:t>
            </a:r>
            <a:r>
              <a:rPr lang="es-ES" cap="none" dirty="0" smtClean="0"/>
              <a:t>de septiembre 2013- DESARROLLO</a:t>
            </a:r>
            <a:endParaRPr lang="es-ES" dirty="0"/>
          </a:p>
        </p:txBody>
      </p:sp>
    </p:spTree>
    <p:extLst>
      <p:ext uri="{BB962C8B-B14F-4D97-AF65-F5344CB8AC3E}">
        <p14:creationId xmlns:p14="http://schemas.microsoft.com/office/powerpoint/2010/main" val="4214391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235325" y="3147680"/>
            <a:ext cx="8716945" cy="5450618"/>
          </a:xfrm>
        </p:spPr>
        <p:txBody>
          <a:bodyPr>
            <a:normAutofit lnSpcReduction="10000"/>
          </a:bodyPr>
          <a:lstStyle/>
          <a:p>
            <a:pPr algn="just"/>
            <a:r>
              <a:rPr lang="es-ES" b="1" dirty="0">
                <a:solidFill>
                  <a:schemeClr val="tx1"/>
                </a:solidFill>
                <a:latin typeface="Candara" panose="020E0502030303020204" pitchFamily="34" charset="0"/>
              </a:rPr>
              <a:t>3. Relación entre Profesión Farmacéutica y </a:t>
            </a:r>
            <a:r>
              <a:rPr lang="es-ES" b="1" dirty="0" smtClean="0">
                <a:solidFill>
                  <a:schemeClr val="tx1"/>
                </a:solidFill>
                <a:latin typeface="Candara" panose="020E0502030303020204" pitchFamily="34" charset="0"/>
              </a:rPr>
              <a:t>Universidad</a:t>
            </a:r>
          </a:p>
          <a:p>
            <a:pPr algn="just"/>
            <a:endParaRPr lang="es-ES" b="1" dirty="0" smtClean="0">
              <a:solidFill>
                <a:schemeClr val="tx1"/>
              </a:solidFill>
              <a:latin typeface="Candara" panose="020E0502030303020204" pitchFamily="34" charset="0"/>
            </a:endParaRPr>
          </a:p>
          <a:p>
            <a:pPr algn="just"/>
            <a:r>
              <a:rPr lang="es-ES" dirty="0">
                <a:solidFill>
                  <a:schemeClr val="tx1"/>
                </a:solidFill>
                <a:latin typeface="Candara" panose="020E0502030303020204" pitchFamily="34" charset="0"/>
              </a:rPr>
              <a:t>Aunque actualmente ya existen mecanismos reglados dentro de la Universidad para la interlocución con la Profesión, se cree necesario dar un paso adelante, con una </a:t>
            </a:r>
            <a:r>
              <a:rPr lang="es-ES" b="1" dirty="0">
                <a:solidFill>
                  <a:schemeClr val="tx1"/>
                </a:solidFill>
                <a:latin typeface="Candara" panose="020E0502030303020204" pitchFamily="34" charset="0"/>
              </a:rPr>
              <a:t>implicación más directa y vinculante </a:t>
            </a:r>
            <a:r>
              <a:rPr lang="es-ES" dirty="0">
                <a:solidFill>
                  <a:schemeClr val="tx1"/>
                </a:solidFill>
                <a:latin typeface="Candara" panose="020E0502030303020204" pitchFamily="34" charset="0"/>
              </a:rPr>
              <a:t>de los profesionales en la docencia y la investigación, y viceversa</a:t>
            </a:r>
            <a:r>
              <a:rPr lang="es-ES" dirty="0" smtClean="0">
                <a:solidFill>
                  <a:schemeClr val="tx1"/>
                </a:solidFill>
                <a:latin typeface="Candara" panose="020E0502030303020204" pitchFamily="34" charset="0"/>
              </a:rPr>
              <a:t>.</a:t>
            </a:r>
          </a:p>
          <a:p>
            <a:pPr algn="just"/>
            <a:endParaRPr lang="es-ES" dirty="0" smtClean="0">
              <a:solidFill>
                <a:schemeClr val="tx1"/>
              </a:solidFill>
              <a:latin typeface="Candara" panose="020E0502030303020204" pitchFamily="34" charset="0"/>
            </a:endParaRPr>
          </a:p>
          <a:p>
            <a:pPr algn="just"/>
            <a:r>
              <a:rPr lang="es-ES" dirty="0">
                <a:solidFill>
                  <a:schemeClr val="tx1"/>
                </a:solidFill>
                <a:latin typeface="Candara" panose="020E0502030303020204" pitchFamily="34" charset="0"/>
              </a:rPr>
              <a:t>La Farmacia Asistencial se debería potenciar desde la Universidad a través de estructuras de coordinación entre Universidad y COF, CACOF, CGCOF, grupos de investigación y sociedades científicas.</a:t>
            </a:r>
          </a:p>
          <a:p>
            <a:r>
              <a:rPr lang="es-ES" dirty="0">
                <a:solidFill>
                  <a:schemeClr val="tx1"/>
                </a:solidFill>
                <a:latin typeface="Candara" panose="020E0502030303020204" pitchFamily="34" charset="0"/>
              </a:rPr>
              <a:t> </a:t>
            </a:r>
          </a:p>
          <a:p>
            <a:pPr algn="just"/>
            <a:r>
              <a:rPr lang="es-ES" dirty="0">
                <a:solidFill>
                  <a:schemeClr val="tx1"/>
                </a:solidFill>
                <a:latin typeface="Candara" panose="020E0502030303020204" pitchFamily="34" charset="0"/>
              </a:rPr>
              <a:t>Sería de gran utilidad que las sociedades científicas y los colegios profesionales emitieran </a:t>
            </a:r>
            <a:r>
              <a:rPr lang="es-ES" b="1" dirty="0">
                <a:solidFill>
                  <a:schemeClr val="tx1"/>
                </a:solidFill>
                <a:latin typeface="Candara" panose="020E0502030303020204" pitchFamily="34" charset="0"/>
              </a:rPr>
              <a:t>informes periódicos sobre los planes de estudio</a:t>
            </a:r>
            <a:r>
              <a:rPr lang="es-ES" dirty="0">
                <a:solidFill>
                  <a:schemeClr val="tx1"/>
                </a:solidFill>
                <a:latin typeface="Candara" panose="020E0502030303020204" pitchFamily="34" charset="0"/>
              </a:rPr>
              <a:t>, y que las Universidades los tuvieran en cuenta para posibles cambios en la estructura de los mismos, junto con la opinión de los propios egresados, entre otros elementos.</a:t>
            </a:r>
          </a:p>
          <a:p>
            <a:r>
              <a:rPr lang="es-ES" dirty="0"/>
              <a:t> </a:t>
            </a:r>
          </a:p>
          <a:p>
            <a:pPr algn="just"/>
            <a:endParaRPr lang="es-ES" dirty="0">
              <a:solidFill>
                <a:schemeClr val="tx1"/>
              </a:solidFill>
              <a:latin typeface="Candara" panose="020E0502030303020204" pitchFamily="34" charset="0"/>
            </a:endParaRPr>
          </a:p>
          <a:p>
            <a:pPr algn="just"/>
            <a:endParaRPr lang="es-ES" dirty="0">
              <a:solidFill>
                <a:schemeClr val="tx1"/>
              </a:solidFill>
              <a:latin typeface="Candara" panose="020E0502030303020204" pitchFamily="34" charset="0"/>
            </a:endParaRPr>
          </a:p>
          <a:p>
            <a:pPr algn="just"/>
            <a:endParaRPr lang="es-ES" dirty="0">
              <a:solidFill>
                <a:schemeClr val="tx1"/>
              </a:solidFill>
              <a:latin typeface="Candara" panose="020E0502030303020204" pitchFamily="34" charset="0"/>
            </a:endParaRPr>
          </a:p>
          <a:p>
            <a:pPr algn="just"/>
            <a:endParaRPr lang="es-ES" sz="2200" dirty="0" smtClean="0">
              <a:solidFill>
                <a:schemeClr val="tx1"/>
              </a:solidFill>
              <a:latin typeface="Candara" panose="020E0502030303020204" pitchFamily="34" charset="0"/>
            </a:endParaRPr>
          </a:p>
          <a:p>
            <a:pPr algn="just"/>
            <a:endParaRPr lang="es-ES" sz="2200" dirty="0">
              <a:solidFill>
                <a:schemeClr val="tx1"/>
              </a:solidFill>
              <a:latin typeface="Candara" panose="020E0502030303020204" pitchFamily="34" charset="0"/>
            </a:endParaRPr>
          </a:p>
          <a:p>
            <a:endParaRPr lang="es-ES" dirty="0"/>
          </a:p>
          <a:p>
            <a:endParaRPr lang="es-ES" dirty="0"/>
          </a:p>
        </p:txBody>
      </p:sp>
      <p:sp>
        <p:nvSpPr>
          <p:cNvPr id="4" name="Título 1"/>
          <p:cNvSpPr>
            <a:spLocks noGrp="1"/>
          </p:cNvSpPr>
          <p:nvPr>
            <p:ph type="title"/>
          </p:nvPr>
        </p:nvSpPr>
        <p:spPr>
          <a:xfrm>
            <a:off x="117339" y="147492"/>
            <a:ext cx="7772400" cy="1053413"/>
          </a:xfrm>
        </p:spPr>
        <p:txBody>
          <a:bodyPr>
            <a:normAutofit fontScale="90000"/>
          </a:bodyPr>
          <a:lstStyle/>
          <a:p>
            <a:r>
              <a:rPr lang="es-ES" dirty="0" smtClean="0"/>
              <a:t>12 </a:t>
            </a:r>
            <a:r>
              <a:rPr lang="es-ES" cap="none" dirty="0" smtClean="0"/>
              <a:t>de septiembre 2013- DESARROLLO</a:t>
            </a:r>
            <a:endParaRPr lang="es-ES" dirty="0"/>
          </a:p>
        </p:txBody>
      </p:sp>
    </p:spTree>
    <p:extLst>
      <p:ext uri="{BB962C8B-B14F-4D97-AF65-F5344CB8AC3E}">
        <p14:creationId xmlns:p14="http://schemas.microsoft.com/office/powerpoint/2010/main" val="1259973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235325" y="2867455"/>
            <a:ext cx="8716945" cy="5450618"/>
          </a:xfrm>
        </p:spPr>
        <p:txBody>
          <a:bodyPr>
            <a:normAutofit/>
          </a:bodyPr>
          <a:lstStyle/>
          <a:p>
            <a:pPr algn="just"/>
            <a:r>
              <a:rPr lang="es-ES" b="1" dirty="0">
                <a:solidFill>
                  <a:schemeClr val="tx1"/>
                </a:solidFill>
                <a:latin typeface="Candara" panose="020E0502030303020204" pitchFamily="34" charset="0"/>
              </a:rPr>
              <a:t>3. Relación entre Profesión Farmacéutica y </a:t>
            </a:r>
            <a:r>
              <a:rPr lang="es-ES" b="1" dirty="0" smtClean="0">
                <a:solidFill>
                  <a:schemeClr val="tx1"/>
                </a:solidFill>
                <a:latin typeface="Candara" panose="020E0502030303020204" pitchFamily="34" charset="0"/>
              </a:rPr>
              <a:t>Universidad</a:t>
            </a:r>
          </a:p>
          <a:p>
            <a:r>
              <a:rPr lang="es-ES" dirty="0"/>
              <a:t> </a:t>
            </a:r>
          </a:p>
          <a:p>
            <a:r>
              <a:rPr lang="es-ES" dirty="0"/>
              <a:t> </a:t>
            </a:r>
            <a:r>
              <a:rPr lang="es-ES" dirty="0" smtClean="0">
                <a:solidFill>
                  <a:schemeClr val="tx1"/>
                </a:solidFill>
                <a:latin typeface="Candara" panose="020E0502030303020204" pitchFamily="34" charset="0"/>
              </a:rPr>
              <a:t>En </a:t>
            </a:r>
            <a:r>
              <a:rPr lang="es-ES" dirty="0">
                <a:solidFill>
                  <a:schemeClr val="tx1"/>
                </a:solidFill>
                <a:latin typeface="Candara" panose="020E0502030303020204" pitchFamily="34" charset="0"/>
              </a:rPr>
              <a:t>cuanto a la </a:t>
            </a:r>
            <a:r>
              <a:rPr lang="es-ES" b="1" dirty="0">
                <a:solidFill>
                  <a:schemeClr val="tx1"/>
                </a:solidFill>
                <a:latin typeface="Candara" panose="020E0502030303020204" pitchFamily="34" charset="0"/>
              </a:rPr>
              <a:t>reevaluación de los egresados</a:t>
            </a:r>
            <a:r>
              <a:rPr lang="es-ES" dirty="0">
                <a:solidFill>
                  <a:schemeClr val="tx1"/>
                </a:solidFill>
                <a:latin typeface="Candara" panose="020E0502030303020204" pitchFamily="34" charset="0"/>
              </a:rPr>
              <a:t>, se considera que sería positivo para mantener las competencias de los profesionales farmacéuticos a lo largo de su vida activa un sistema de validación periódica que fomente el desarrollo profesional.  </a:t>
            </a:r>
            <a:endParaRPr lang="es-ES" dirty="0" smtClean="0">
              <a:solidFill>
                <a:schemeClr val="tx1"/>
              </a:solidFill>
              <a:latin typeface="Candara" panose="020E0502030303020204" pitchFamily="34" charset="0"/>
            </a:endParaRPr>
          </a:p>
          <a:p>
            <a:endParaRPr lang="es-ES" dirty="0" smtClean="0">
              <a:solidFill>
                <a:schemeClr val="tx1"/>
              </a:solidFill>
              <a:latin typeface="Candara" panose="020E0502030303020204" pitchFamily="34" charset="0"/>
            </a:endParaRPr>
          </a:p>
          <a:p>
            <a:pPr algn="just"/>
            <a:r>
              <a:rPr lang="es-ES" b="1" dirty="0">
                <a:solidFill>
                  <a:schemeClr val="tx1"/>
                </a:solidFill>
                <a:latin typeface="Candara" panose="020E0502030303020204" pitchFamily="34" charset="0"/>
              </a:rPr>
              <a:t>La demanda social evoluciona </a:t>
            </a:r>
            <a:r>
              <a:rPr lang="es-ES" b="1" dirty="0" smtClean="0">
                <a:solidFill>
                  <a:schemeClr val="tx1"/>
                </a:solidFill>
                <a:latin typeface="Candara" panose="020E0502030303020204" pitchFamily="34" charset="0"/>
              </a:rPr>
              <a:t>constantemente. Por </a:t>
            </a:r>
            <a:r>
              <a:rPr lang="es-ES" b="1" dirty="0">
                <a:solidFill>
                  <a:schemeClr val="tx1"/>
                </a:solidFill>
                <a:latin typeface="Candara" panose="020E0502030303020204" pitchFamily="34" charset="0"/>
              </a:rPr>
              <a:t>tanto, es necesario que la </a:t>
            </a:r>
            <a:r>
              <a:rPr lang="es-ES" b="1" dirty="0" smtClean="0">
                <a:solidFill>
                  <a:schemeClr val="tx1"/>
                </a:solidFill>
                <a:latin typeface="Candara" panose="020E0502030303020204" pitchFamily="34" charset="0"/>
              </a:rPr>
              <a:t>Universidad y </a:t>
            </a:r>
            <a:r>
              <a:rPr lang="es-ES" b="1" dirty="0">
                <a:solidFill>
                  <a:schemeClr val="tx1"/>
                </a:solidFill>
                <a:latin typeface="Candara" panose="020E0502030303020204" pitchFamily="34" charset="0"/>
              </a:rPr>
              <a:t>la Profesión Farmacéutica </a:t>
            </a:r>
            <a:r>
              <a:rPr lang="es-ES" b="1" dirty="0" smtClean="0">
                <a:solidFill>
                  <a:schemeClr val="tx1"/>
                </a:solidFill>
                <a:latin typeface="Candara" panose="020E0502030303020204" pitchFamily="34" charset="0"/>
              </a:rPr>
              <a:t>analicen conjuntamente </a:t>
            </a:r>
            <a:r>
              <a:rPr lang="es-ES" b="1" dirty="0">
                <a:solidFill>
                  <a:schemeClr val="tx1"/>
                </a:solidFill>
                <a:latin typeface="Candara" panose="020E0502030303020204" pitchFamily="34" charset="0"/>
              </a:rPr>
              <a:t>la nueva situación </a:t>
            </a:r>
            <a:r>
              <a:rPr lang="es-ES" b="1" dirty="0" smtClean="0">
                <a:solidFill>
                  <a:schemeClr val="tx1"/>
                </a:solidFill>
                <a:latin typeface="Candara" panose="020E0502030303020204" pitchFamily="34" charset="0"/>
              </a:rPr>
              <a:t>para formar </a:t>
            </a:r>
            <a:r>
              <a:rPr lang="es-ES" b="1" dirty="0">
                <a:solidFill>
                  <a:schemeClr val="tx1"/>
                </a:solidFill>
                <a:latin typeface="Candara" panose="020E0502030303020204" pitchFamily="34" charset="0"/>
              </a:rPr>
              <a:t>a los profesionales que </a:t>
            </a:r>
            <a:r>
              <a:rPr lang="es-ES" b="1" dirty="0" smtClean="0">
                <a:solidFill>
                  <a:schemeClr val="tx1"/>
                </a:solidFill>
                <a:latin typeface="Candara" panose="020E0502030303020204" pitchFamily="34" charset="0"/>
              </a:rPr>
              <a:t>respondan a </a:t>
            </a:r>
            <a:r>
              <a:rPr lang="es-ES" b="1" dirty="0">
                <a:solidFill>
                  <a:schemeClr val="tx1"/>
                </a:solidFill>
                <a:latin typeface="Candara" panose="020E0502030303020204" pitchFamily="34" charset="0"/>
              </a:rPr>
              <a:t>las necesidades cambiantes de la sociedad.</a:t>
            </a:r>
          </a:p>
          <a:p>
            <a:pPr algn="just"/>
            <a:r>
              <a:rPr lang="es-ES" dirty="0">
                <a:solidFill>
                  <a:schemeClr val="tx1"/>
                </a:solidFill>
                <a:latin typeface="Candara" panose="020E0502030303020204" pitchFamily="34" charset="0"/>
              </a:rPr>
              <a:t>También es recomendable la </a:t>
            </a:r>
            <a:r>
              <a:rPr lang="es-ES" b="1" dirty="0">
                <a:solidFill>
                  <a:schemeClr val="tx1"/>
                </a:solidFill>
                <a:latin typeface="Candara" panose="020E0502030303020204" pitchFamily="34" charset="0"/>
              </a:rPr>
              <a:t>integración del farmacéutico comunitario en la docencia y en los grupos de investigación desde la Universidad</a:t>
            </a:r>
            <a:r>
              <a:rPr lang="es-ES" dirty="0">
                <a:solidFill>
                  <a:schemeClr val="tx1"/>
                </a:solidFill>
                <a:latin typeface="Candara" panose="020E0502030303020204" pitchFamily="34" charset="0"/>
              </a:rPr>
              <a:t>, en tareas</a:t>
            </a:r>
            <a:r>
              <a:rPr lang="es-ES" b="1" dirty="0">
                <a:solidFill>
                  <a:schemeClr val="tx1"/>
                </a:solidFill>
                <a:latin typeface="Candara" panose="020E0502030303020204" pitchFamily="34" charset="0"/>
              </a:rPr>
              <a:t> </a:t>
            </a:r>
            <a:r>
              <a:rPr lang="es-ES" dirty="0">
                <a:solidFill>
                  <a:schemeClr val="tx1"/>
                </a:solidFill>
                <a:latin typeface="Candara" panose="020E0502030303020204" pitchFamily="34" charset="0"/>
              </a:rPr>
              <a:t>como el diseño y evolución de los Servicios Profesionales Farmacéuticos, y en el</a:t>
            </a:r>
            <a:r>
              <a:rPr lang="es-ES" b="1" dirty="0">
                <a:solidFill>
                  <a:schemeClr val="tx1"/>
                </a:solidFill>
                <a:latin typeface="Candara" panose="020E0502030303020204" pitchFamily="34" charset="0"/>
              </a:rPr>
              <a:t> </a:t>
            </a:r>
            <a:r>
              <a:rPr lang="es-ES" dirty="0">
                <a:solidFill>
                  <a:schemeClr val="tx1"/>
                </a:solidFill>
                <a:latin typeface="Candara" panose="020E0502030303020204" pitchFamily="34" charset="0"/>
              </a:rPr>
              <a:t>desarrollo de protocolos y programas para la Farmacia Comunitaria.</a:t>
            </a:r>
          </a:p>
          <a:p>
            <a:pPr algn="just"/>
            <a:endParaRPr lang="es-ES" dirty="0">
              <a:solidFill>
                <a:schemeClr val="tx1"/>
              </a:solidFill>
              <a:latin typeface="Candara" panose="020E0502030303020204" pitchFamily="34" charset="0"/>
            </a:endParaRPr>
          </a:p>
          <a:p>
            <a:pPr algn="just"/>
            <a:endParaRPr lang="es-ES" dirty="0">
              <a:solidFill>
                <a:schemeClr val="tx1"/>
              </a:solidFill>
              <a:latin typeface="Candara" panose="020E0502030303020204" pitchFamily="34" charset="0"/>
            </a:endParaRPr>
          </a:p>
          <a:p>
            <a:pPr algn="just"/>
            <a:endParaRPr lang="es-ES" dirty="0">
              <a:solidFill>
                <a:schemeClr val="tx1"/>
              </a:solidFill>
              <a:latin typeface="Candara" panose="020E0502030303020204" pitchFamily="34" charset="0"/>
            </a:endParaRPr>
          </a:p>
          <a:p>
            <a:pPr algn="just"/>
            <a:endParaRPr lang="es-ES" sz="2200" dirty="0" smtClean="0">
              <a:solidFill>
                <a:schemeClr val="tx1"/>
              </a:solidFill>
              <a:latin typeface="Candara" panose="020E0502030303020204" pitchFamily="34" charset="0"/>
            </a:endParaRPr>
          </a:p>
          <a:p>
            <a:pPr algn="just"/>
            <a:endParaRPr lang="es-ES" sz="2200" dirty="0">
              <a:solidFill>
                <a:schemeClr val="tx1"/>
              </a:solidFill>
              <a:latin typeface="Candara" panose="020E0502030303020204" pitchFamily="34" charset="0"/>
            </a:endParaRPr>
          </a:p>
          <a:p>
            <a:endParaRPr lang="es-ES" dirty="0"/>
          </a:p>
          <a:p>
            <a:endParaRPr lang="es-ES" dirty="0"/>
          </a:p>
        </p:txBody>
      </p:sp>
      <p:sp>
        <p:nvSpPr>
          <p:cNvPr id="4" name="Título 1"/>
          <p:cNvSpPr>
            <a:spLocks noGrp="1"/>
          </p:cNvSpPr>
          <p:nvPr>
            <p:ph type="title"/>
          </p:nvPr>
        </p:nvSpPr>
        <p:spPr>
          <a:xfrm>
            <a:off x="117339" y="147492"/>
            <a:ext cx="7772400" cy="1053413"/>
          </a:xfrm>
        </p:spPr>
        <p:txBody>
          <a:bodyPr>
            <a:normAutofit fontScale="90000"/>
          </a:bodyPr>
          <a:lstStyle/>
          <a:p>
            <a:r>
              <a:rPr lang="es-ES" dirty="0" smtClean="0"/>
              <a:t>12 </a:t>
            </a:r>
            <a:r>
              <a:rPr lang="es-ES" cap="none" dirty="0" smtClean="0"/>
              <a:t>de septiembre 2013- DESARROLLO</a:t>
            </a:r>
            <a:endParaRPr lang="es-ES" dirty="0"/>
          </a:p>
        </p:txBody>
      </p:sp>
    </p:spTree>
    <p:extLst>
      <p:ext uri="{BB962C8B-B14F-4D97-AF65-F5344CB8AC3E}">
        <p14:creationId xmlns:p14="http://schemas.microsoft.com/office/powerpoint/2010/main" val="3146864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235325" y="2203795"/>
            <a:ext cx="8716945" cy="5450618"/>
          </a:xfrm>
        </p:spPr>
        <p:txBody>
          <a:bodyPr>
            <a:normAutofit/>
          </a:bodyPr>
          <a:lstStyle/>
          <a:p>
            <a:pPr algn="just"/>
            <a:endParaRPr lang="es-ES" dirty="0" smtClean="0">
              <a:solidFill>
                <a:schemeClr val="tx1"/>
              </a:solidFill>
              <a:latin typeface="Candara" panose="020E0502030303020204" pitchFamily="34" charset="0"/>
            </a:endParaRPr>
          </a:p>
          <a:p>
            <a:pPr algn="just"/>
            <a:endParaRPr lang="es-ES" dirty="0">
              <a:solidFill>
                <a:schemeClr val="tx1"/>
              </a:solidFill>
              <a:latin typeface="Candara" panose="020E0502030303020204" pitchFamily="34" charset="0"/>
            </a:endParaRPr>
          </a:p>
          <a:p>
            <a:pPr algn="just"/>
            <a:endParaRPr lang="es-ES" dirty="0">
              <a:solidFill>
                <a:schemeClr val="tx1"/>
              </a:solidFill>
              <a:latin typeface="Candara" panose="020E0502030303020204" pitchFamily="34" charset="0"/>
            </a:endParaRPr>
          </a:p>
          <a:p>
            <a:pPr algn="just"/>
            <a:endParaRPr lang="es-ES" dirty="0">
              <a:solidFill>
                <a:schemeClr val="tx1"/>
              </a:solidFill>
              <a:latin typeface="Candara" panose="020E0502030303020204" pitchFamily="34" charset="0"/>
            </a:endParaRPr>
          </a:p>
          <a:p>
            <a:pPr algn="just"/>
            <a:endParaRPr lang="es-ES" sz="2200" dirty="0" smtClean="0">
              <a:solidFill>
                <a:schemeClr val="tx1"/>
              </a:solidFill>
              <a:latin typeface="Candara" panose="020E0502030303020204" pitchFamily="34" charset="0"/>
            </a:endParaRPr>
          </a:p>
          <a:p>
            <a:pPr algn="just"/>
            <a:endParaRPr lang="es-ES" sz="2200" dirty="0">
              <a:solidFill>
                <a:schemeClr val="tx1"/>
              </a:solidFill>
              <a:latin typeface="Candara" panose="020E0502030303020204" pitchFamily="34" charset="0"/>
            </a:endParaRPr>
          </a:p>
          <a:p>
            <a:endParaRPr lang="es-ES" dirty="0"/>
          </a:p>
          <a:p>
            <a:endParaRPr lang="es-ES" dirty="0"/>
          </a:p>
        </p:txBody>
      </p:sp>
      <p:sp>
        <p:nvSpPr>
          <p:cNvPr id="4" name="Título 1"/>
          <p:cNvSpPr>
            <a:spLocks noGrp="1"/>
          </p:cNvSpPr>
          <p:nvPr>
            <p:ph type="title"/>
          </p:nvPr>
        </p:nvSpPr>
        <p:spPr>
          <a:xfrm>
            <a:off x="117339" y="147492"/>
            <a:ext cx="7772400" cy="1053413"/>
          </a:xfrm>
        </p:spPr>
        <p:txBody>
          <a:bodyPr>
            <a:normAutofit fontScale="90000"/>
          </a:bodyPr>
          <a:lstStyle/>
          <a:p>
            <a:r>
              <a:rPr lang="es-ES" dirty="0" smtClean="0"/>
              <a:t>12 </a:t>
            </a:r>
            <a:r>
              <a:rPr lang="es-ES" cap="none" dirty="0" smtClean="0"/>
              <a:t>de septiembre 2013 - PUNTO DE PARTIDA PARA LA 2ª JORNADA</a:t>
            </a:r>
            <a:endParaRPr lang="es-ES" dirty="0"/>
          </a:p>
        </p:txBody>
      </p:sp>
      <p:sp>
        <p:nvSpPr>
          <p:cNvPr id="2" name="1 Rectángulo"/>
          <p:cNvSpPr/>
          <p:nvPr/>
        </p:nvSpPr>
        <p:spPr>
          <a:xfrm>
            <a:off x="235325" y="1633027"/>
            <a:ext cx="8333487" cy="3477875"/>
          </a:xfrm>
          <a:prstGeom prst="rect">
            <a:avLst/>
          </a:prstGeom>
        </p:spPr>
        <p:txBody>
          <a:bodyPr wrap="square">
            <a:spAutoFit/>
          </a:bodyPr>
          <a:lstStyle/>
          <a:p>
            <a:pPr marL="342900" indent="-342900" algn="just">
              <a:buFont typeface="Arial" panose="020B0604020202020204" pitchFamily="34" charset="0"/>
              <a:buChar char="•"/>
            </a:pPr>
            <a:r>
              <a:rPr lang="es-ES" sz="2000" b="1" dirty="0">
                <a:latin typeface="Candara" panose="020E0502030303020204" pitchFamily="34" charset="0"/>
              </a:rPr>
              <a:t>Los participantes de los grupos </a:t>
            </a:r>
            <a:r>
              <a:rPr lang="es-ES" sz="2000" b="1" dirty="0" smtClean="0">
                <a:latin typeface="Candara" panose="020E0502030303020204" pitchFamily="34" charset="0"/>
              </a:rPr>
              <a:t>estimaron oportuno </a:t>
            </a:r>
            <a:r>
              <a:rPr lang="es-ES" sz="2000" b="1" dirty="0">
                <a:latin typeface="Candara" panose="020E0502030303020204" pitchFamily="34" charset="0"/>
              </a:rPr>
              <a:t>que se trabajara </a:t>
            </a:r>
            <a:r>
              <a:rPr lang="es-ES" sz="2000" b="1" dirty="0" smtClean="0">
                <a:latin typeface="Candara" panose="020E0502030303020204" pitchFamily="34" charset="0"/>
              </a:rPr>
              <a:t>en un </a:t>
            </a:r>
            <a:r>
              <a:rPr lang="es-ES" sz="2000" b="1" dirty="0">
                <a:latin typeface="Candara" panose="020E0502030303020204" pitchFamily="34" charset="0"/>
              </a:rPr>
              <a:t>documento en el que se definan los contenidos relacionados con la </a:t>
            </a:r>
            <a:r>
              <a:rPr lang="es-ES" sz="2000" b="1" dirty="0" smtClean="0">
                <a:latin typeface="Candara" panose="020E0502030303020204" pitchFamily="34" charset="0"/>
              </a:rPr>
              <a:t>AF en </a:t>
            </a:r>
            <a:r>
              <a:rPr lang="es-ES" sz="2000" b="1" dirty="0">
                <a:latin typeface="Candara" panose="020E0502030303020204" pitchFamily="34" charset="0"/>
              </a:rPr>
              <a:t>los planes de estudio de Grado en Farmacia. Para impulsar el </a:t>
            </a:r>
            <a:r>
              <a:rPr lang="es-ES" sz="2000" b="1" dirty="0" smtClean="0">
                <a:latin typeface="Candara" panose="020E0502030303020204" pitchFamily="34" charset="0"/>
              </a:rPr>
              <a:t>desarrollo de </a:t>
            </a:r>
            <a:r>
              <a:rPr lang="es-ES" sz="2000" b="1" dirty="0">
                <a:latin typeface="Candara" panose="020E0502030303020204" pitchFamily="34" charset="0"/>
              </a:rPr>
              <a:t>este documento, Foro AF-FC se ofrece a colaborar con la Universidad</a:t>
            </a:r>
            <a:r>
              <a:rPr lang="es-ES" sz="2000" b="1" dirty="0" smtClean="0">
                <a:latin typeface="Candara" panose="020E0502030303020204" pitchFamily="34" charset="0"/>
              </a:rPr>
              <a:t>.</a:t>
            </a:r>
          </a:p>
          <a:p>
            <a:pPr algn="just"/>
            <a:endParaRPr lang="es-ES" sz="2000" b="1" dirty="0" smtClean="0">
              <a:latin typeface="Candara" panose="020E0502030303020204" pitchFamily="34" charset="0"/>
            </a:endParaRPr>
          </a:p>
          <a:p>
            <a:pPr marL="342900" indent="-342900" algn="just">
              <a:buFont typeface="Arial" panose="020B0604020202020204" pitchFamily="34" charset="0"/>
              <a:buChar char="•"/>
            </a:pPr>
            <a:r>
              <a:rPr lang="es-ES" sz="2000" dirty="0" smtClean="0">
                <a:latin typeface="Candara" panose="020E0502030303020204" pitchFamily="34" charset="0"/>
              </a:rPr>
              <a:t>Para </a:t>
            </a:r>
            <a:r>
              <a:rPr lang="es-ES" sz="2000" dirty="0">
                <a:latin typeface="Candara" panose="020E0502030303020204" pitchFamily="34" charset="0"/>
              </a:rPr>
              <a:t>concluir, se anima a que la Organización Farmacéutica Colegial, las </a:t>
            </a:r>
            <a:r>
              <a:rPr lang="es-ES" sz="2000" dirty="0" smtClean="0">
                <a:latin typeface="Candara" panose="020E0502030303020204" pitchFamily="34" charset="0"/>
              </a:rPr>
              <a:t>sociedades científicas </a:t>
            </a:r>
            <a:r>
              <a:rPr lang="es-ES" sz="2000" dirty="0">
                <a:latin typeface="Candara" panose="020E0502030303020204" pitchFamily="34" charset="0"/>
              </a:rPr>
              <a:t>y la Universidad sigan trabajando conjuntamente para potenciar </a:t>
            </a:r>
            <a:r>
              <a:rPr lang="es-ES" sz="2000" dirty="0" smtClean="0">
                <a:latin typeface="Candara" panose="020E0502030303020204" pitchFamily="34" charset="0"/>
              </a:rPr>
              <a:t>la formación </a:t>
            </a:r>
            <a:r>
              <a:rPr lang="es-ES" sz="2000" dirty="0">
                <a:latin typeface="Candara" panose="020E0502030303020204" pitchFamily="34" charset="0"/>
              </a:rPr>
              <a:t>y la investigación en AF, con </a:t>
            </a:r>
            <a:r>
              <a:rPr lang="es-ES" sz="2000" b="1" dirty="0">
                <a:latin typeface="Candara" panose="020E0502030303020204" pitchFamily="34" charset="0"/>
              </a:rPr>
              <a:t>el objetivo común de </a:t>
            </a:r>
            <a:r>
              <a:rPr lang="es-ES" sz="2000" b="1" dirty="0" smtClean="0">
                <a:latin typeface="Candara" panose="020E0502030303020204" pitchFamily="34" charset="0"/>
              </a:rPr>
              <a:t>encaminarnos hacia </a:t>
            </a:r>
            <a:r>
              <a:rPr lang="es-ES" sz="2000" b="1" dirty="0">
                <a:latin typeface="Candara" panose="020E0502030303020204" pitchFamily="34" charset="0"/>
              </a:rPr>
              <a:t>una Farmacia Comunitaria especializada en la prestación de </a:t>
            </a:r>
            <a:r>
              <a:rPr lang="es-ES" sz="2000" b="1" dirty="0" smtClean="0">
                <a:latin typeface="Candara" panose="020E0502030303020204" pitchFamily="34" charset="0"/>
              </a:rPr>
              <a:t>Servicios Profesionales </a:t>
            </a:r>
            <a:r>
              <a:rPr lang="es-ES" sz="2000" b="1" dirty="0">
                <a:latin typeface="Candara" panose="020E0502030303020204" pitchFamily="34" charset="0"/>
              </a:rPr>
              <a:t>centrados en el paciente.</a:t>
            </a:r>
            <a:endParaRPr lang="es-ES" sz="2000" dirty="0">
              <a:latin typeface="Candara" panose="020E0502030303020204" pitchFamily="34" charset="0"/>
            </a:endParaRPr>
          </a:p>
        </p:txBody>
      </p:sp>
    </p:spTree>
    <p:extLst>
      <p:ext uri="{BB962C8B-B14F-4D97-AF65-F5344CB8AC3E}">
        <p14:creationId xmlns:p14="http://schemas.microsoft.com/office/powerpoint/2010/main" val="1849751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235325" y="2203795"/>
            <a:ext cx="8716945" cy="5450618"/>
          </a:xfrm>
        </p:spPr>
        <p:txBody>
          <a:bodyPr>
            <a:normAutofit/>
          </a:bodyPr>
          <a:lstStyle/>
          <a:p>
            <a:pPr algn="just"/>
            <a:endParaRPr lang="es-ES" dirty="0" smtClean="0">
              <a:solidFill>
                <a:schemeClr val="tx1"/>
              </a:solidFill>
              <a:latin typeface="Candara" panose="020E0502030303020204" pitchFamily="34" charset="0"/>
            </a:endParaRPr>
          </a:p>
          <a:p>
            <a:pPr algn="just"/>
            <a:endParaRPr lang="es-ES" dirty="0">
              <a:solidFill>
                <a:schemeClr val="tx1"/>
              </a:solidFill>
              <a:latin typeface="Candara" panose="020E0502030303020204" pitchFamily="34" charset="0"/>
            </a:endParaRPr>
          </a:p>
          <a:p>
            <a:pPr algn="just"/>
            <a:endParaRPr lang="es-ES" dirty="0">
              <a:solidFill>
                <a:schemeClr val="tx1"/>
              </a:solidFill>
              <a:latin typeface="Candara" panose="020E0502030303020204" pitchFamily="34" charset="0"/>
            </a:endParaRPr>
          </a:p>
          <a:p>
            <a:pPr algn="just"/>
            <a:endParaRPr lang="es-ES" dirty="0">
              <a:solidFill>
                <a:schemeClr val="tx1"/>
              </a:solidFill>
              <a:latin typeface="Candara" panose="020E0502030303020204" pitchFamily="34" charset="0"/>
            </a:endParaRPr>
          </a:p>
          <a:p>
            <a:pPr algn="just"/>
            <a:endParaRPr lang="es-ES" sz="2200" dirty="0" smtClean="0">
              <a:solidFill>
                <a:schemeClr val="tx1"/>
              </a:solidFill>
              <a:latin typeface="Candara" panose="020E0502030303020204" pitchFamily="34" charset="0"/>
            </a:endParaRPr>
          </a:p>
          <a:p>
            <a:pPr algn="just"/>
            <a:endParaRPr lang="es-ES" sz="2200" dirty="0">
              <a:solidFill>
                <a:schemeClr val="tx1"/>
              </a:solidFill>
              <a:latin typeface="Candara" panose="020E0502030303020204" pitchFamily="34" charset="0"/>
            </a:endParaRPr>
          </a:p>
          <a:p>
            <a:endParaRPr lang="es-ES" dirty="0"/>
          </a:p>
          <a:p>
            <a:endParaRPr lang="es-ES" dirty="0"/>
          </a:p>
        </p:txBody>
      </p:sp>
      <p:sp>
        <p:nvSpPr>
          <p:cNvPr id="4" name="Título 1"/>
          <p:cNvSpPr>
            <a:spLocks noGrp="1"/>
          </p:cNvSpPr>
          <p:nvPr>
            <p:ph type="title"/>
          </p:nvPr>
        </p:nvSpPr>
        <p:spPr>
          <a:xfrm>
            <a:off x="117339" y="147492"/>
            <a:ext cx="7772400" cy="1053413"/>
          </a:xfrm>
        </p:spPr>
        <p:txBody>
          <a:bodyPr>
            <a:normAutofit fontScale="90000"/>
          </a:bodyPr>
          <a:lstStyle/>
          <a:p>
            <a:r>
              <a:rPr lang="es-ES" dirty="0" smtClean="0"/>
              <a:t>12 </a:t>
            </a:r>
            <a:r>
              <a:rPr lang="es-ES" cap="none" dirty="0" smtClean="0"/>
              <a:t>de septiembre 2013 - PUNTO DE PARTIDA PARA LA 2ª JORNADA</a:t>
            </a:r>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726" y="1456046"/>
            <a:ext cx="4949313" cy="45126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33764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235325" y="2203795"/>
            <a:ext cx="8716945" cy="5450618"/>
          </a:xfrm>
        </p:spPr>
        <p:txBody>
          <a:bodyPr>
            <a:normAutofit/>
          </a:bodyPr>
          <a:lstStyle/>
          <a:p>
            <a:pPr algn="just"/>
            <a:endParaRPr lang="es-ES" dirty="0" smtClean="0">
              <a:solidFill>
                <a:schemeClr val="tx1"/>
              </a:solidFill>
              <a:latin typeface="Candara" panose="020E0502030303020204" pitchFamily="34" charset="0"/>
            </a:endParaRPr>
          </a:p>
          <a:p>
            <a:pPr algn="just"/>
            <a:endParaRPr lang="es-ES" dirty="0">
              <a:solidFill>
                <a:schemeClr val="tx1"/>
              </a:solidFill>
              <a:latin typeface="Candara" panose="020E0502030303020204" pitchFamily="34" charset="0"/>
            </a:endParaRPr>
          </a:p>
          <a:p>
            <a:pPr algn="just"/>
            <a:endParaRPr lang="es-ES" dirty="0">
              <a:solidFill>
                <a:schemeClr val="tx1"/>
              </a:solidFill>
              <a:latin typeface="Candara" panose="020E0502030303020204" pitchFamily="34" charset="0"/>
            </a:endParaRPr>
          </a:p>
          <a:p>
            <a:pPr algn="just"/>
            <a:endParaRPr lang="es-ES" dirty="0">
              <a:solidFill>
                <a:schemeClr val="tx1"/>
              </a:solidFill>
              <a:latin typeface="Candara" panose="020E0502030303020204" pitchFamily="34" charset="0"/>
            </a:endParaRPr>
          </a:p>
          <a:p>
            <a:pPr algn="just"/>
            <a:endParaRPr lang="es-ES" sz="2200" dirty="0" smtClean="0">
              <a:solidFill>
                <a:schemeClr val="tx1"/>
              </a:solidFill>
              <a:latin typeface="Candara" panose="020E0502030303020204" pitchFamily="34" charset="0"/>
            </a:endParaRPr>
          </a:p>
          <a:p>
            <a:pPr algn="just"/>
            <a:endParaRPr lang="es-ES" sz="2200" dirty="0">
              <a:solidFill>
                <a:schemeClr val="tx1"/>
              </a:solidFill>
              <a:latin typeface="Candara" panose="020E0502030303020204" pitchFamily="34" charset="0"/>
            </a:endParaRPr>
          </a:p>
          <a:p>
            <a:endParaRPr lang="es-ES" dirty="0"/>
          </a:p>
          <a:p>
            <a:endParaRPr lang="es-ES" dirty="0"/>
          </a:p>
        </p:txBody>
      </p:sp>
      <p:sp>
        <p:nvSpPr>
          <p:cNvPr id="4" name="Título 1"/>
          <p:cNvSpPr>
            <a:spLocks noGrp="1"/>
          </p:cNvSpPr>
          <p:nvPr>
            <p:ph type="title"/>
          </p:nvPr>
        </p:nvSpPr>
        <p:spPr>
          <a:xfrm>
            <a:off x="117338" y="147492"/>
            <a:ext cx="8200751" cy="1053413"/>
          </a:xfrm>
        </p:spPr>
        <p:txBody>
          <a:bodyPr>
            <a:normAutofit fontScale="90000"/>
          </a:bodyPr>
          <a:lstStyle/>
          <a:p>
            <a:r>
              <a:rPr lang="es-ES" dirty="0" smtClean="0"/>
              <a:t>12 </a:t>
            </a:r>
            <a:r>
              <a:rPr lang="es-ES" cap="none" dirty="0" smtClean="0"/>
              <a:t>de septiembre 2013 – CONSECUENCIA DE LA 2ª JORNADA</a:t>
            </a:r>
            <a:endParaRPr lang="es-ES"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568" y="873971"/>
            <a:ext cx="4041672" cy="59840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2509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685800" y="4397764"/>
            <a:ext cx="7772400" cy="1470025"/>
          </a:xfrm>
        </p:spPr>
        <p:txBody>
          <a:bodyPr/>
          <a:lstStyle/>
          <a:p>
            <a:endParaRPr lang="es-ES"/>
          </a:p>
        </p:txBody>
      </p:sp>
    </p:spTree>
    <p:extLst>
      <p:ext uri="{BB962C8B-B14F-4D97-AF65-F5344CB8AC3E}">
        <p14:creationId xmlns:p14="http://schemas.microsoft.com/office/powerpoint/2010/main" val="1045513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5031" y="471948"/>
            <a:ext cx="7772400" cy="1053413"/>
          </a:xfrm>
        </p:spPr>
        <p:txBody>
          <a:bodyPr/>
          <a:lstStyle/>
          <a:p>
            <a:r>
              <a:rPr lang="es-ES" dirty="0" smtClean="0"/>
              <a:t>12 </a:t>
            </a:r>
            <a:r>
              <a:rPr lang="es-ES" cap="none" dirty="0" smtClean="0"/>
              <a:t>de septiembre 2013- INICIO</a:t>
            </a:r>
            <a:endParaRPr lang="es-ES" dirty="0"/>
          </a:p>
        </p:txBody>
      </p:sp>
      <p:sp>
        <p:nvSpPr>
          <p:cNvPr id="3" name="Marcador de texto 2"/>
          <p:cNvSpPr>
            <a:spLocks noGrp="1"/>
          </p:cNvSpPr>
          <p:nvPr>
            <p:ph type="body" idx="1"/>
          </p:nvPr>
        </p:nvSpPr>
        <p:spPr>
          <a:xfrm>
            <a:off x="545031" y="1681317"/>
            <a:ext cx="8392492" cy="4082369"/>
          </a:xfrm>
        </p:spPr>
        <p:txBody>
          <a:bodyPr>
            <a:normAutofit fontScale="92500" lnSpcReduction="20000"/>
          </a:bodyPr>
          <a:lstStyle/>
          <a:p>
            <a:pPr algn="just" fontAlgn="t"/>
            <a:r>
              <a:rPr lang="es-ES" sz="2200" i="1" dirty="0" smtClean="0">
                <a:solidFill>
                  <a:schemeClr val="tx1"/>
                </a:solidFill>
                <a:latin typeface="Candara" panose="020E0502030303020204" pitchFamily="34" charset="0"/>
              </a:rPr>
              <a:t>Foro </a:t>
            </a:r>
            <a:r>
              <a:rPr lang="es-ES" sz="2200" i="1" dirty="0">
                <a:solidFill>
                  <a:schemeClr val="tx1"/>
                </a:solidFill>
                <a:latin typeface="Candara" panose="020E0502030303020204" pitchFamily="34" charset="0"/>
              </a:rPr>
              <a:t>AF-FC</a:t>
            </a:r>
            <a:r>
              <a:rPr lang="es-ES" sz="2200" dirty="0">
                <a:solidFill>
                  <a:schemeClr val="tx1"/>
                </a:solidFill>
                <a:latin typeface="Candara" panose="020E0502030303020204" pitchFamily="34" charset="0"/>
              </a:rPr>
              <a:t> organizó en la sede del Consejo General de Colegios Oficiales de Farmacéuticos en Madrid la </a:t>
            </a:r>
            <a:r>
              <a:rPr lang="es-ES" sz="2200" dirty="0" smtClean="0">
                <a:solidFill>
                  <a:schemeClr val="tx1"/>
                </a:solidFill>
                <a:latin typeface="Candara" panose="020E0502030303020204" pitchFamily="34" charset="0"/>
              </a:rPr>
              <a:t>1º </a:t>
            </a:r>
            <a:r>
              <a:rPr lang="es-ES" sz="2200" b="1" dirty="0" smtClean="0">
                <a:solidFill>
                  <a:schemeClr val="tx1"/>
                </a:solidFill>
                <a:latin typeface="Candara" panose="020E0502030303020204" pitchFamily="34" charset="0"/>
              </a:rPr>
              <a:t>Jornada-Taller </a:t>
            </a:r>
            <a:r>
              <a:rPr lang="es-ES" sz="2200" b="1" dirty="0">
                <a:solidFill>
                  <a:schemeClr val="tx1"/>
                </a:solidFill>
                <a:latin typeface="Candara" panose="020E0502030303020204" pitchFamily="34" charset="0"/>
              </a:rPr>
              <a:t>“La Atención Farmacéutica en la Universidad</a:t>
            </a:r>
            <a:r>
              <a:rPr lang="es-ES" sz="2200" b="1" dirty="0" smtClean="0">
                <a:solidFill>
                  <a:schemeClr val="tx1"/>
                </a:solidFill>
                <a:latin typeface="Candara" panose="020E0502030303020204" pitchFamily="34" charset="0"/>
              </a:rPr>
              <a:t>”.</a:t>
            </a:r>
          </a:p>
          <a:p>
            <a:pPr algn="just" fontAlgn="t"/>
            <a:r>
              <a:rPr lang="es-ES" sz="2200" dirty="0" smtClean="0">
                <a:solidFill>
                  <a:schemeClr val="tx1"/>
                </a:solidFill>
                <a:latin typeface="Candara" panose="020E0502030303020204" pitchFamily="34" charset="0"/>
              </a:rPr>
              <a:t> </a:t>
            </a:r>
          </a:p>
          <a:p>
            <a:pPr algn="just" fontAlgn="t"/>
            <a:r>
              <a:rPr lang="es-ES" sz="2200" b="1" dirty="0" smtClean="0">
                <a:solidFill>
                  <a:schemeClr val="tx1"/>
                </a:solidFill>
                <a:latin typeface="Candara" panose="020E0502030303020204" pitchFamily="34" charset="0"/>
              </a:rPr>
              <a:t>El </a:t>
            </a:r>
            <a:r>
              <a:rPr lang="es-ES" sz="2200" b="1" dirty="0">
                <a:solidFill>
                  <a:schemeClr val="tx1"/>
                </a:solidFill>
                <a:latin typeface="Candara" panose="020E0502030303020204" pitchFamily="34" charset="0"/>
              </a:rPr>
              <a:t>objetivo </a:t>
            </a:r>
            <a:r>
              <a:rPr lang="es-ES" sz="2200" dirty="0">
                <a:solidFill>
                  <a:schemeClr val="tx1"/>
                </a:solidFill>
                <a:latin typeface="Candara" panose="020E0502030303020204" pitchFamily="34" charset="0"/>
              </a:rPr>
              <a:t>de la convocatoria </a:t>
            </a:r>
            <a:r>
              <a:rPr lang="es-ES" sz="2200" dirty="0" smtClean="0">
                <a:solidFill>
                  <a:schemeClr val="tx1"/>
                </a:solidFill>
                <a:latin typeface="Candara" panose="020E0502030303020204" pitchFamily="34" charset="0"/>
              </a:rPr>
              <a:t>fue asentar </a:t>
            </a:r>
            <a:r>
              <a:rPr lang="es-ES" sz="2200" dirty="0">
                <a:solidFill>
                  <a:schemeClr val="tx1"/>
                </a:solidFill>
                <a:latin typeface="Candara" panose="020E0502030303020204" pitchFamily="34" charset="0"/>
              </a:rPr>
              <a:t>los cimientos de una relación más estrecha y eficaz entre la Universidad y la Profesión en lo que a las necesidades formativas de los graduados en Farmacia se refiere, para el futuro de una profesión centrada en los Servicios Profesionales </a:t>
            </a:r>
            <a:r>
              <a:rPr lang="es-ES" sz="2200" dirty="0" smtClean="0">
                <a:solidFill>
                  <a:schemeClr val="tx1"/>
                </a:solidFill>
                <a:latin typeface="Candara" panose="020E0502030303020204" pitchFamily="34" charset="0"/>
              </a:rPr>
              <a:t>Farmacéuticos y </a:t>
            </a:r>
            <a:r>
              <a:rPr lang="es-ES" sz="2200" dirty="0">
                <a:solidFill>
                  <a:schemeClr val="tx1"/>
                </a:solidFill>
                <a:latin typeface="Candara" panose="020E0502030303020204" pitchFamily="34" charset="0"/>
              </a:rPr>
              <a:t>en el paciente. </a:t>
            </a:r>
            <a:endParaRPr lang="es-ES" sz="2200" dirty="0" smtClean="0">
              <a:solidFill>
                <a:schemeClr val="tx1"/>
              </a:solidFill>
              <a:latin typeface="Candara" panose="020E0502030303020204" pitchFamily="34" charset="0"/>
            </a:endParaRPr>
          </a:p>
          <a:p>
            <a:pPr algn="just" fontAlgn="t"/>
            <a:endParaRPr lang="es-ES" sz="2200" dirty="0">
              <a:solidFill>
                <a:schemeClr val="tx1"/>
              </a:solidFill>
              <a:latin typeface="Candara" panose="020E0502030303020204" pitchFamily="34" charset="0"/>
            </a:endParaRPr>
          </a:p>
          <a:p>
            <a:pPr algn="just" fontAlgn="t"/>
            <a:r>
              <a:rPr lang="es-ES" sz="2200" dirty="0" smtClean="0">
                <a:solidFill>
                  <a:schemeClr val="tx1"/>
                </a:solidFill>
                <a:latin typeface="Candara" panose="020E0502030303020204" pitchFamily="34" charset="0"/>
              </a:rPr>
              <a:t>Y </a:t>
            </a:r>
            <a:r>
              <a:rPr lang="es-ES" sz="2200" dirty="0">
                <a:solidFill>
                  <a:schemeClr val="tx1"/>
                </a:solidFill>
                <a:latin typeface="Candara" panose="020E0502030303020204" pitchFamily="34" charset="0"/>
              </a:rPr>
              <a:t>es que a pesar de los esfuerzos realizados y aun siendo objetivo declarado por la profesión, la generalización de los </a:t>
            </a:r>
            <a:r>
              <a:rPr lang="es-ES" sz="2200" dirty="0" smtClean="0">
                <a:solidFill>
                  <a:schemeClr val="tx1"/>
                </a:solidFill>
                <a:latin typeface="Candara" panose="020E0502030303020204" pitchFamily="34" charset="0"/>
              </a:rPr>
              <a:t>SPF y especialmente los Servicios </a:t>
            </a:r>
            <a:r>
              <a:rPr lang="es-ES" sz="2200" dirty="0">
                <a:solidFill>
                  <a:schemeClr val="tx1"/>
                </a:solidFill>
                <a:latin typeface="Candara" panose="020E0502030303020204" pitchFamily="34" charset="0"/>
              </a:rPr>
              <a:t>de AF se </a:t>
            </a:r>
            <a:r>
              <a:rPr lang="es-ES" sz="2200" dirty="0" smtClean="0">
                <a:solidFill>
                  <a:schemeClr val="tx1"/>
                </a:solidFill>
                <a:latin typeface="Candara" panose="020E0502030303020204" pitchFamily="34" charset="0"/>
              </a:rPr>
              <a:t>han </a:t>
            </a:r>
            <a:r>
              <a:rPr lang="es-ES" sz="2200" dirty="0">
                <a:solidFill>
                  <a:schemeClr val="tx1"/>
                </a:solidFill>
                <a:latin typeface="Candara" panose="020E0502030303020204" pitchFamily="34" charset="0"/>
              </a:rPr>
              <a:t>ido demorando por múltiples causas, participando en ellas tanto la falta de un mensaje común como el amplio abanico formativo que, en ocasiones, no está centrado en la orientación clínica al paciente.</a:t>
            </a:r>
          </a:p>
          <a:p>
            <a:endParaRPr lang="es-ES" dirty="0"/>
          </a:p>
        </p:txBody>
      </p:sp>
    </p:spTree>
    <p:extLst>
      <p:ext uri="{BB962C8B-B14F-4D97-AF65-F5344CB8AC3E}">
        <p14:creationId xmlns:p14="http://schemas.microsoft.com/office/powerpoint/2010/main" val="3674232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368710" y="383456"/>
            <a:ext cx="8406579" cy="5619131"/>
          </a:xfrm>
        </p:spPr>
        <p:txBody>
          <a:bodyPr>
            <a:normAutofit fontScale="47500" lnSpcReduction="20000"/>
          </a:bodyPr>
          <a:lstStyle/>
          <a:p>
            <a:pPr algn="just" fontAlgn="t"/>
            <a:r>
              <a:rPr lang="es-ES" sz="4200" dirty="0">
                <a:solidFill>
                  <a:schemeClr val="tx1"/>
                </a:solidFill>
                <a:latin typeface="Candara" panose="020E0502030303020204" pitchFamily="34" charset="0"/>
              </a:rPr>
              <a:t>La Jornada-Taller contó con la asistencia de </a:t>
            </a:r>
            <a:r>
              <a:rPr lang="es-ES" sz="4200" b="1" dirty="0">
                <a:solidFill>
                  <a:schemeClr val="tx1"/>
                </a:solidFill>
                <a:latin typeface="Candara" panose="020E0502030303020204" pitchFamily="34" charset="0"/>
              </a:rPr>
              <a:t>más de </a:t>
            </a:r>
            <a:r>
              <a:rPr lang="es-ES" sz="4200" b="1" dirty="0" smtClean="0">
                <a:solidFill>
                  <a:schemeClr val="tx1"/>
                </a:solidFill>
                <a:latin typeface="Candara" panose="020E0502030303020204" pitchFamily="34" charset="0"/>
              </a:rPr>
              <a:t>70 personas, </a:t>
            </a:r>
            <a:r>
              <a:rPr lang="es-ES" sz="4200" dirty="0" smtClean="0">
                <a:solidFill>
                  <a:schemeClr val="tx1"/>
                </a:solidFill>
                <a:latin typeface="Candara" panose="020E0502030303020204" pitchFamily="34" charset="0"/>
              </a:rPr>
              <a:t>representantes </a:t>
            </a:r>
            <a:r>
              <a:rPr lang="es-ES" sz="4200" dirty="0">
                <a:solidFill>
                  <a:schemeClr val="tx1"/>
                </a:solidFill>
                <a:latin typeface="Candara" panose="020E0502030303020204" pitchFamily="34" charset="0"/>
              </a:rPr>
              <a:t>de Facultades de Farmacia y de la Profesión Farmacéutica que participaron activamente aportando sus puntos de vista en los diversos grupos de trabajo desarrollados en la misma.</a:t>
            </a:r>
          </a:p>
          <a:p>
            <a:pPr algn="just" fontAlgn="t"/>
            <a:endParaRPr lang="es-ES" sz="4200" dirty="0">
              <a:solidFill>
                <a:schemeClr val="tx1"/>
              </a:solidFill>
              <a:latin typeface="Candara" panose="020E0502030303020204" pitchFamily="34" charset="0"/>
            </a:endParaRPr>
          </a:p>
          <a:p>
            <a:pPr algn="just" fontAlgn="t"/>
            <a:r>
              <a:rPr lang="es-ES" sz="4200" dirty="0">
                <a:solidFill>
                  <a:schemeClr val="tx1"/>
                </a:solidFill>
                <a:latin typeface="Candara" panose="020E0502030303020204" pitchFamily="34" charset="0"/>
              </a:rPr>
              <a:t>Se desarrolló como una jornada de participación y reflexión conjunta en base a las cuestiones que Foro AF-FC presentó en una mesa redonda y a las experiencias del Doctor </a:t>
            </a:r>
            <a:r>
              <a:rPr lang="es-ES" sz="4200" b="1" dirty="0">
                <a:solidFill>
                  <a:schemeClr val="tx1"/>
                </a:solidFill>
                <a:latin typeface="Candara" panose="020E0502030303020204" pitchFamily="34" charset="0"/>
              </a:rPr>
              <a:t>Shalom I. </a:t>
            </a:r>
            <a:r>
              <a:rPr lang="es-ES" sz="4200" b="1" dirty="0" err="1">
                <a:solidFill>
                  <a:schemeClr val="tx1"/>
                </a:solidFill>
                <a:latin typeface="Candara" panose="020E0502030303020204" pitchFamily="34" charset="0"/>
              </a:rPr>
              <a:t>Benrimoj</a:t>
            </a:r>
            <a:r>
              <a:rPr lang="es-ES" sz="4200" dirty="0">
                <a:solidFill>
                  <a:schemeClr val="tx1"/>
                </a:solidFill>
                <a:latin typeface="Candara" panose="020E0502030303020204" pitchFamily="34" charset="0"/>
              </a:rPr>
              <a:t> (Universidad tecnológica de Sídney- Australia) y el Doctor </a:t>
            </a:r>
            <a:r>
              <a:rPr lang="es-ES" sz="4200" b="1" dirty="0">
                <a:solidFill>
                  <a:schemeClr val="tx1"/>
                </a:solidFill>
                <a:latin typeface="Candara" panose="020E0502030303020204" pitchFamily="34" charset="0"/>
              </a:rPr>
              <a:t>Fernando Fernández-</a:t>
            </a:r>
            <a:r>
              <a:rPr lang="es-ES" sz="4200" b="1" dirty="0" err="1">
                <a:solidFill>
                  <a:schemeClr val="tx1"/>
                </a:solidFill>
                <a:latin typeface="Candara" panose="020E0502030303020204" pitchFamily="34" charset="0"/>
              </a:rPr>
              <a:t>Llimós</a:t>
            </a:r>
            <a:r>
              <a:rPr lang="es-ES" sz="4200" dirty="0">
                <a:solidFill>
                  <a:schemeClr val="tx1"/>
                </a:solidFill>
                <a:latin typeface="Candara" panose="020E0502030303020204" pitchFamily="34" charset="0"/>
              </a:rPr>
              <a:t> (Universidad de Lisboa- Portugal) que expusieron en sus presentaciones. </a:t>
            </a:r>
            <a:endParaRPr lang="es-ES" sz="4200" dirty="0" smtClean="0">
              <a:solidFill>
                <a:schemeClr val="tx1"/>
              </a:solidFill>
              <a:latin typeface="Candara" panose="020E0502030303020204" pitchFamily="34" charset="0"/>
            </a:endParaRPr>
          </a:p>
          <a:p>
            <a:pPr algn="just" fontAlgn="t"/>
            <a:endParaRPr lang="es-ES" sz="4200" dirty="0">
              <a:solidFill>
                <a:schemeClr val="tx1"/>
              </a:solidFill>
              <a:latin typeface="Candara" panose="020E0502030303020204" pitchFamily="34" charset="0"/>
            </a:endParaRPr>
          </a:p>
          <a:p>
            <a:pPr algn="just"/>
            <a:r>
              <a:rPr lang="es-ES" sz="4200" dirty="0" smtClean="0">
                <a:solidFill>
                  <a:schemeClr val="tx1"/>
                </a:solidFill>
                <a:latin typeface="Candara" panose="020E0502030303020204" pitchFamily="34" charset="0"/>
              </a:rPr>
              <a:t>Los </a:t>
            </a:r>
            <a:r>
              <a:rPr lang="es-ES" sz="4200" dirty="0">
                <a:solidFill>
                  <a:schemeClr val="tx1"/>
                </a:solidFill>
                <a:latin typeface="Candara" panose="020E0502030303020204" pitchFamily="34" charset="0"/>
              </a:rPr>
              <a:t>participantes coincidieron en destacar que la AF es absolutamente necesaria para el futuro de la Profesión, </a:t>
            </a:r>
            <a:r>
              <a:rPr lang="es-ES" sz="4200" dirty="0" smtClean="0">
                <a:solidFill>
                  <a:schemeClr val="tx1"/>
                </a:solidFill>
                <a:latin typeface="Candara" panose="020E0502030303020204" pitchFamily="34" charset="0"/>
              </a:rPr>
              <a:t>y que es </a:t>
            </a:r>
            <a:r>
              <a:rPr lang="es-ES" sz="4200" dirty="0" err="1" smtClean="0">
                <a:solidFill>
                  <a:schemeClr val="tx1"/>
                </a:solidFill>
                <a:latin typeface="Candara" panose="020E0502030303020204" pitchFamily="34" charset="0"/>
              </a:rPr>
              <a:t>ecesario</a:t>
            </a:r>
            <a:r>
              <a:rPr lang="es-ES" sz="4200" dirty="0" smtClean="0">
                <a:solidFill>
                  <a:schemeClr val="tx1"/>
                </a:solidFill>
                <a:latin typeface="Candara" panose="020E0502030303020204" pitchFamily="34" charset="0"/>
              </a:rPr>
              <a:t> </a:t>
            </a:r>
            <a:r>
              <a:rPr lang="es-ES" sz="4200" dirty="0">
                <a:solidFill>
                  <a:schemeClr val="tx1"/>
                </a:solidFill>
                <a:latin typeface="Candara" panose="020E0502030303020204" pitchFamily="34" charset="0"/>
              </a:rPr>
              <a:t>acelerar su implantación. </a:t>
            </a:r>
            <a:endParaRPr lang="es-ES" sz="4200" dirty="0" smtClean="0">
              <a:solidFill>
                <a:schemeClr val="tx1"/>
              </a:solidFill>
              <a:latin typeface="Candara" panose="020E0502030303020204" pitchFamily="34" charset="0"/>
            </a:endParaRPr>
          </a:p>
          <a:p>
            <a:pPr algn="just"/>
            <a:r>
              <a:rPr lang="es-ES" sz="4200" dirty="0" smtClean="0">
                <a:solidFill>
                  <a:schemeClr val="tx1"/>
                </a:solidFill>
                <a:latin typeface="Candara" panose="020E0502030303020204" pitchFamily="34" charset="0"/>
              </a:rPr>
              <a:t>Una </a:t>
            </a:r>
            <a:r>
              <a:rPr lang="es-ES" sz="4200" dirty="0">
                <a:solidFill>
                  <a:schemeClr val="tx1"/>
                </a:solidFill>
                <a:latin typeface="Candara" panose="020E0502030303020204" pitchFamily="34" charset="0"/>
              </a:rPr>
              <a:t>de las maneras para lograr esta implantación en la Farmacia Comunitaria es que </a:t>
            </a:r>
            <a:r>
              <a:rPr lang="es-ES" sz="4200" b="1" dirty="0">
                <a:solidFill>
                  <a:schemeClr val="tx1"/>
                </a:solidFill>
                <a:latin typeface="Candara" panose="020E0502030303020204" pitchFamily="34" charset="0"/>
              </a:rPr>
              <a:t>la Universidad se involucre en la docencia de los Servicios de Atención Farmacéutica (AF).</a:t>
            </a:r>
            <a:endParaRPr lang="es-ES" sz="4200" dirty="0">
              <a:solidFill>
                <a:schemeClr val="tx1"/>
              </a:solidFill>
              <a:latin typeface="Candara" panose="020E0502030303020204" pitchFamily="34" charset="0"/>
            </a:endParaRPr>
          </a:p>
          <a:p>
            <a:endParaRPr lang="es-ES" dirty="0"/>
          </a:p>
        </p:txBody>
      </p:sp>
      <p:sp>
        <p:nvSpPr>
          <p:cNvPr id="4" name="Título 1"/>
          <p:cNvSpPr>
            <a:spLocks noGrp="1"/>
          </p:cNvSpPr>
          <p:nvPr>
            <p:ph type="title"/>
          </p:nvPr>
        </p:nvSpPr>
        <p:spPr>
          <a:xfrm>
            <a:off x="545031" y="471948"/>
            <a:ext cx="7772400" cy="1053413"/>
          </a:xfrm>
        </p:spPr>
        <p:txBody>
          <a:bodyPr/>
          <a:lstStyle/>
          <a:p>
            <a:r>
              <a:rPr lang="es-ES" dirty="0" smtClean="0"/>
              <a:t>12 </a:t>
            </a:r>
            <a:r>
              <a:rPr lang="es-ES" cap="none" dirty="0" smtClean="0"/>
              <a:t>de septiembre 2013- INICIO</a:t>
            </a:r>
            <a:endParaRPr lang="es-ES" dirty="0"/>
          </a:p>
        </p:txBody>
      </p:sp>
    </p:spTree>
    <p:extLst>
      <p:ext uri="{BB962C8B-B14F-4D97-AF65-F5344CB8AC3E}">
        <p14:creationId xmlns:p14="http://schemas.microsoft.com/office/powerpoint/2010/main" val="679205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545031" y="1549484"/>
            <a:ext cx="7772400" cy="3535776"/>
          </a:xfrm>
        </p:spPr>
        <p:txBody>
          <a:bodyPr/>
          <a:lstStyle/>
          <a:p>
            <a:pPr fontAlgn="t"/>
            <a:r>
              <a:rPr lang="es-ES" sz="2800" b="1" dirty="0">
                <a:solidFill>
                  <a:schemeClr val="tx1"/>
                </a:solidFill>
                <a:latin typeface="Candara" panose="020E0502030303020204" pitchFamily="34" charset="0"/>
              </a:rPr>
              <a:t>Resumen de Conclusiones </a:t>
            </a:r>
            <a:endParaRPr lang="es-ES" sz="2800" dirty="0">
              <a:solidFill>
                <a:schemeClr val="tx1"/>
              </a:solidFill>
              <a:latin typeface="Candara" panose="020E0502030303020204" pitchFamily="34" charset="0"/>
            </a:endParaRPr>
          </a:p>
          <a:p>
            <a:r>
              <a:rPr lang="es-ES" dirty="0">
                <a:solidFill>
                  <a:schemeClr val="tx1"/>
                </a:solidFill>
                <a:latin typeface="Candara" panose="020E0502030303020204" pitchFamily="34" charset="0"/>
              </a:rPr>
              <a:t>Las conclusiones se estructuran en tres bloques:</a:t>
            </a:r>
          </a:p>
          <a:p>
            <a:r>
              <a:rPr lang="es-ES" dirty="0">
                <a:solidFill>
                  <a:schemeClr val="tx1"/>
                </a:solidFill>
                <a:latin typeface="Candara" panose="020E0502030303020204" pitchFamily="34" charset="0"/>
              </a:rPr>
              <a:t> </a:t>
            </a:r>
          </a:p>
          <a:p>
            <a:pPr marL="457200" lvl="0" indent="-457200">
              <a:buFont typeface="+mj-lt"/>
              <a:buAutoNum type="arabicPeriod"/>
            </a:pPr>
            <a:r>
              <a:rPr lang="es-ES" dirty="0">
                <a:solidFill>
                  <a:schemeClr val="tx1"/>
                </a:solidFill>
                <a:latin typeface="Candara" panose="020E0502030303020204" pitchFamily="34" charset="0"/>
              </a:rPr>
              <a:t>La docencia de la </a:t>
            </a:r>
            <a:r>
              <a:rPr lang="es-ES" dirty="0" smtClean="0">
                <a:solidFill>
                  <a:schemeClr val="tx1"/>
                </a:solidFill>
                <a:latin typeface="Candara" panose="020E0502030303020204" pitchFamily="34" charset="0"/>
              </a:rPr>
              <a:t>Atención </a:t>
            </a:r>
            <a:r>
              <a:rPr lang="es-ES" dirty="0">
                <a:solidFill>
                  <a:schemeClr val="tx1"/>
                </a:solidFill>
                <a:latin typeface="Candara" panose="020E0502030303020204" pitchFamily="34" charset="0"/>
              </a:rPr>
              <a:t>Farmacéutica en la Universidad</a:t>
            </a:r>
          </a:p>
          <a:p>
            <a:pPr marL="457200" indent="-457200">
              <a:buFont typeface="+mj-lt"/>
              <a:buAutoNum type="arabicPeriod"/>
            </a:pPr>
            <a:endParaRPr lang="es-ES" dirty="0">
              <a:solidFill>
                <a:schemeClr val="tx1"/>
              </a:solidFill>
              <a:latin typeface="Candara" panose="020E0502030303020204" pitchFamily="34" charset="0"/>
            </a:endParaRPr>
          </a:p>
          <a:p>
            <a:pPr marL="457200" lvl="0" indent="-457200">
              <a:buFont typeface="+mj-lt"/>
              <a:buAutoNum type="arabicPeriod"/>
            </a:pPr>
            <a:r>
              <a:rPr lang="es-ES" dirty="0">
                <a:solidFill>
                  <a:schemeClr val="tx1"/>
                </a:solidFill>
                <a:latin typeface="Candara" panose="020E0502030303020204" pitchFamily="34" charset="0"/>
              </a:rPr>
              <a:t>Investigación y </a:t>
            </a:r>
            <a:r>
              <a:rPr lang="es-ES" dirty="0" smtClean="0">
                <a:solidFill>
                  <a:schemeClr val="tx1"/>
                </a:solidFill>
                <a:latin typeface="Candara" panose="020E0502030303020204" pitchFamily="34" charset="0"/>
              </a:rPr>
              <a:t>Atención </a:t>
            </a:r>
            <a:r>
              <a:rPr lang="es-ES" dirty="0">
                <a:solidFill>
                  <a:schemeClr val="tx1"/>
                </a:solidFill>
                <a:latin typeface="Candara" panose="020E0502030303020204" pitchFamily="34" charset="0"/>
              </a:rPr>
              <a:t>Farmacéutica </a:t>
            </a:r>
          </a:p>
          <a:p>
            <a:pPr marL="457200" indent="-457200">
              <a:buFont typeface="+mj-lt"/>
              <a:buAutoNum type="arabicPeriod"/>
            </a:pPr>
            <a:endParaRPr lang="es-ES" dirty="0">
              <a:solidFill>
                <a:schemeClr val="tx1"/>
              </a:solidFill>
              <a:latin typeface="Candara" panose="020E0502030303020204" pitchFamily="34" charset="0"/>
            </a:endParaRPr>
          </a:p>
          <a:p>
            <a:pPr marL="457200" lvl="0" indent="-457200">
              <a:buFont typeface="+mj-lt"/>
              <a:buAutoNum type="arabicPeriod"/>
            </a:pPr>
            <a:r>
              <a:rPr lang="es-ES" dirty="0">
                <a:solidFill>
                  <a:schemeClr val="tx1"/>
                </a:solidFill>
                <a:latin typeface="Candara" panose="020E0502030303020204" pitchFamily="34" charset="0"/>
              </a:rPr>
              <a:t>Relación entre Profesión Farmacéutica y Universidad </a:t>
            </a:r>
          </a:p>
          <a:p>
            <a:endParaRPr lang="es-ES" dirty="0"/>
          </a:p>
        </p:txBody>
      </p:sp>
      <p:sp>
        <p:nvSpPr>
          <p:cNvPr id="4" name="Título 1"/>
          <p:cNvSpPr>
            <a:spLocks noGrp="1"/>
          </p:cNvSpPr>
          <p:nvPr>
            <p:ph type="title"/>
          </p:nvPr>
        </p:nvSpPr>
        <p:spPr>
          <a:xfrm>
            <a:off x="545031" y="147492"/>
            <a:ext cx="7772400" cy="1053413"/>
          </a:xfrm>
        </p:spPr>
        <p:txBody>
          <a:bodyPr/>
          <a:lstStyle/>
          <a:p>
            <a:r>
              <a:rPr lang="es-ES" dirty="0" smtClean="0"/>
              <a:t>12 </a:t>
            </a:r>
            <a:r>
              <a:rPr lang="es-ES" cap="none" dirty="0" smtClean="0"/>
              <a:t>de septiembre 2013- INICIO</a:t>
            </a:r>
            <a:endParaRPr lang="es-ES" dirty="0"/>
          </a:p>
        </p:txBody>
      </p:sp>
    </p:spTree>
    <p:extLst>
      <p:ext uri="{BB962C8B-B14F-4D97-AF65-F5344CB8AC3E}">
        <p14:creationId xmlns:p14="http://schemas.microsoft.com/office/powerpoint/2010/main" val="1676918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324465" y="1032384"/>
            <a:ext cx="8406580" cy="5073445"/>
          </a:xfrm>
        </p:spPr>
        <p:txBody>
          <a:bodyPr>
            <a:normAutofit fontScale="92500" lnSpcReduction="20000"/>
          </a:bodyPr>
          <a:lstStyle/>
          <a:p>
            <a:r>
              <a:rPr lang="es-ES" sz="2200" b="1" dirty="0">
                <a:solidFill>
                  <a:schemeClr val="tx1"/>
                </a:solidFill>
                <a:latin typeface="Candara" panose="020E0502030303020204" pitchFamily="34" charset="0"/>
              </a:rPr>
              <a:t>1 La docencia de la AF en la </a:t>
            </a:r>
            <a:r>
              <a:rPr lang="es-ES" sz="2200" b="1" dirty="0" smtClean="0">
                <a:solidFill>
                  <a:schemeClr val="tx1"/>
                </a:solidFill>
                <a:latin typeface="Candara" panose="020E0502030303020204" pitchFamily="34" charset="0"/>
              </a:rPr>
              <a:t>Universidad</a:t>
            </a:r>
          </a:p>
          <a:p>
            <a:endParaRPr lang="es-ES" dirty="0">
              <a:solidFill>
                <a:schemeClr val="tx1"/>
              </a:solidFill>
              <a:latin typeface="Candara" panose="020E0502030303020204" pitchFamily="34" charset="0"/>
            </a:endParaRPr>
          </a:p>
          <a:p>
            <a:pPr algn="just"/>
            <a:r>
              <a:rPr lang="es-ES" dirty="0">
                <a:solidFill>
                  <a:schemeClr val="tx1"/>
                </a:solidFill>
                <a:latin typeface="Candara" panose="020E0502030303020204" pitchFamily="34" charset="0"/>
              </a:rPr>
              <a:t>Los grupos de trabajo han concluido que el alumno de Grado en Farmacia debe adquirir la </a:t>
            </a:r>
            <a:r>
              <a:rPr lang="es-ES" b="1" dirty="0">
                <a:solidFill>
                  <a:schemeClr val="tx1"/>
                </a:solidFill>
                <a:latin typeface="Candara" panose="020E0502030303020204" pitchFamily="34" charset="0"/>
              </a:rPr>
              <a:t>conciencia de ser un profesional de salud </a:t>
            </a:r>
            <a:r>
              <a:rPr lang="es-ES" dirty="0">
                <a:solidFill>
                  <a:schemeClr val="tx1"/>
                </a:solidFill>
                <a:latin typeface="Candara" panose="020E0502030303020204" pitchFamily="34" charset="0"/>
              </a:rPr>
              <a:t>desde su ingreso en la Universidad</a:t>
            </a:r>
            <a:r>
              <a:rPr lang="es-ES" dirty="0" smtClean="0">
                <a:solidFill>
                  <a:schemeClr val="tx1"/>
                </a:solidFill>
                <a:latin typeface="Candara" panose="020E0502030303020204" pitchFamily="34" charset="0"/>
              </a:rPr>
              <a:t>.</a:t>
            </a:r>
          </a:p>
          <a:p>
            <a:pPr algn="just"/>
            <a:endParaRPr lang="es-ES" sz="2200" dirty="0" smtClean="0">
              <a:solidFill>
                <a:schemeClr val="tx1"/>
              </a:solidFill>
              <a:latin typeface="Candara" panose="020E0502030303020204" pitchFamily="34" charset="0"/>
            </a:endParaRPr>
          </a:p>
          <a:p>
            <a:pPr algn="just"/>
            <a:r>
              <a:rPr lang="es-ES" sz="2200" b="1" dirty="0">
                <a:solidFill>
                  <a:schemeClr val="tx1"/>
                </a:solidFill>
                <a:latin typeface="Candara" panose="020E0502030303020204" pitchFamily="34" charset="0"/>
              </a:rPr>
              <a:t>1.1. Competencias en AF a desarrollar en la Universidad</a:t>
            </a:r>
            <a:endParaRPr lang="es-ES" sz="2200" dirty="0">
              <a:solidFill>
                <a:schemeClr val="tx1"/>
              </a:solidFill>
              <a:latin typeface="Candara" panose="020E0502030303020204" pitchFamily="34" charset="0"/>
            </a:endParaRPr>
          </a:p>
          <a:p>
            <a:pPr algn="just"/>
            <a:r>
              <a:rPr lang="es-ES" dirty="0">
                <a:solidFill>
                  <a:schemeClr val="tx1"/>
                </a:solidFill>
                <a:latin typeface="Candara" panose="020E0502030303020204" pitchFamily="34" charset="0"/>
              </a:rPr>
              <a:t>Existen unas </a:t>
            </a:r>
            <a:r>
              <a:rPr lang="es-ES" b="1" dirty="0">
                <a:solidFill>
                  <a:schemeClr val="tx1"/>
                </a:solidFill>
                <a:latin typeface="Candara" panose="020E0502030303020204" pitchFamily="34" charset="0"/>
              </a:rPr>
              <a:t>competencias propias de la AF </a:t>
            </a:r>
            <a:r>
              <a:rPr lang="es-ES" dirty="0">
                <a:solidFill>
                  <a:schemeClr val="tx1"/>
                </a:solidFill>
                <a:latin typeface="Candara" panose="020E0502030303020204" pitchFamily="34" charset="0"/>
              </a:rPr>
              <a:t>que deberían adquirirse desde el inicio de los estudios de Grado de Farmacia. En la actualidad, algunas de estas competencias se adquieren a través de los contenidos de diferentes asignaturas de Grado en Farmacia, pero no existe una integración entre las mismas y tienen baja carga lectiva (número de créditos).</a:t>
            </a:r>
          </a:p>
          <a:p>
            <a:pPr algn="just"/>
            <a:r>
              <a:rPr lang="es-ES" dirty="0">
                <a:solidFill>
                  <a:schemeClr val="tx1"/>
                </a:solidFill>
                <a:latin typeface="Candara" panose="020E0502030303020204" pitchFamily="34" charset="0"/>
              </a:rPr>
              <a:t>Para </a:t>
            </a:r>
            <a:r>
              <a:rPr lang="es-ES" b="1" dirty="0">
                <a:solidFill>
                  <a:schemeClr val="tx1"/>
                </a:solidFill>
                <a:latin typeface="Candara" panose="020E0502030303020204" pitchFamily="34" charset="0"/>
              </a:rPr>
              <a:t>mejorar las competencias en AF por parte de los estudiantes de Grado en Farmacia y su adaptación al entorno sanitario actual</a:t>
            </a:r>
            <a:r>
              <a:rPr lang="es-ES" dirty="0">
                <a:solidFill>
                  <a:schemeClr val="tx1"/>
                </a:solidFill>
                <a:latin typeface="Candara" panose="020E0502030303020204" pitchFamily="34" charset="0"/>
              </a:rPr>
              <a:t>,</a:t>
            </a:r>
            <a:r>
              <a:rPr lang="es-ES" b="1" dirty="0">
                <a:solidFill>
                  <a:schemeClr val="tx1"/>
                </a:solidFill>
                <a:latin typeface="Candara" panose="020E0502030303020204" pitchFamily="34" charset="0"/>
              </a:rPr>
              <a:t> </a:t>
            </a:r>
            <a:r>
              <a:rPr lang="es-ES" dirty="0">
                <a:solidFill>
                  <a:schemeClr val="tx1"/>
                </a:solidFill>
                <a:latin typeface="Candara" panose="020E0502030303020204" pitchFamily="34" charset="0"/>
              </a:rPr>
              <a:t>los grupos de trabajo estiman que su formación debería evolucionar</a:t>
            </a:r>
            <a:r>
              <a:rPr lang="es-ES" b="1" dirty="0">
                <a:solidFill>
                  <a:schemeClr val="tx1"/>
                </a:solidFill>
                <a:latin typeface="Candara" panose="020E0502030303020204" pitchFamily="34" charset="0"/>
              </a:rPr>
              <a:t> </a:t>
            </a:r>
            <a:r>
              <a:rPr lang="es-ES" dirty="0">
                <a:solidFill>
                  <a:schemeClr val="tx1"/>
                </a:solidFill>
                <a:latin typeface="Candara" panose="020E0502030303020204" pitchFamily="34" charset="0"/>
              </a:rPr>
              <a:t>hacia aspectos más prácticos orientados a los Servicios Profesionales.</a:t>
            </a:r>
            <a:r>
              <a:rPr lang="es-ES" b="1" dirty="0">
                <a:solidFill>
                  <a:schemeClr val="tx1"/>
                </a:solidFill>
                <a:latin typeface="Candara" panose="020E0502030303020204" pitchFamily="34" charset="0"/>
              </a:rPr>
              <a:t> </a:t>
            </a:r>
            <a:r>
              <a:rPr lang="es-ES" dirty="0">
                <a:solidFill>
                  <a:schemeClr val="tx1"/>
                </a:solidFill>
                <a:latin typeface="Candara" panose="020E0502030303020204" pitchFamily="34" charset="0"/>
              </a:rPr>
              <a:t>La mayoría de las asignaturas incluidas en el Grado deberían centrarse en la asistencia al paciente, y específicamente las asignaturas básicas reenfocarse a su aplicación en el ejercicio profesional.</a:t>
            </a:r>
          </a:p>
          <a:p>
            <a:endParaRPr lang="es-ES" dirty="0"/>
          </a:p>
          <a:p>
            <a:endParaRPr lang="es-ES" dirty="0"/>
          </a:p>
        </p:txBody>
      </p:sp>
      <p:sp>
        <p:nvSpPr>
          <p:cNvPr id="4" name="Título 1"/>
          <p:cNvSpPr>
            <a:spLocks noGrp="1"/>
          </p:cNvSpPr>
          <p:nvPr>
            <p:ph type="title"/>
          </p:nvPr>
        </p:nvSpPr>
        <p:spPr>
          <a:xfrm>
            <a:off x="117339" y="147492"/>
            <a:ext cx="7772400" cy="1053413"/>
          </a:xfrm>
        </p:spPr>
        <p:txBody>
          <a:bodyPr>
            <a:normAutofit fontScale="90000"/>
          </a:bodyPr>
          <a:lstStyle/>
          <a:p>
            <a:r>
              <a:rPr lang="es-ES" dirty="0" smtClean="0"/>
              <a:t>12 </a:t>
            </a:r>
            <a:r>
              <a:rPr lang="es-ES" cap="none" dirty="0" smtClean="0"/>
              <a:t>de septiembre 2013- DESARROLLO</a:t>
            </a:r>
            <a:endParaRPr lang="es-ES" dirty="0"/>
          </a:p>
        </p:txBody>
      </p:sp>
    </p:spTree>
    <p:extLst>
      <p:ext uri="{BB962C8B-B14F-4D97-AF65-F5344CB8AC3E}">
        <p14:creationId xmlns:p14="http://schemas.microsoft.com/office/powerpoint/2010/main" val="988376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221226" y="1053413"/>
            <a:ext cx="8613058" cy="5642325"/>
          </a:xfrm>
        </p:spPr>
        <p:txBody>
          <a:bodyPr>
            <a:normAutofit/>
          </a:bodyPr>
          <a:lstStyle/>
          <a:p>
            <a:r>
              <a:rPr lang="es-ES" sz="1800" b="1" dirty="0">
                <a:solidFill>
                  <a:schemeClr val="tx1"/>
                </a:solidFill>
                <a:latin typeface="Candara" panose="020E0502030303020204" pitchFamily="34" charset="0"/>
              </a:rPr>
              <a:t>1 La docencia de la AF en la </a:t>
            </a:r>
            <a:r>
              <a:rPr lang="es-ES" sz="1800" b="1" dirty="0" smtClean="0">
                <a:solidFill>
                  <a:schemeClr val="tx1"/>
                </a:solidFill>
                <a:latin typeface="Candara" panose="020E0502030303020204" pitchFamily="34" charset="0"/>
              </a:rPr>
              <a:t>Universidad</a:t>
            </a:r>
          </a:p>
          <a:p>
            <a:pPr algn="just"/>
            <a:r>
              <a:rPr lang="es-ES" sz="1800" b="1" dirty="0" smtClean="0">
                <a:solidFill>
                  <a:schemeClr val="tx1"/>
                </a:solidFill>
                <a:latin typeface="Candara" panose="020E0502030303020204" pitchFamily="34" charset="0"/>
              </a:rPr>
              <a:t>1.1</a:t>
            </a:r>
            <a:r>
              <a:rPr lang="es-ES" sz="1800" b="1" dirty="0">
                <a:solidFill>
                  <a:schemeClr val="tx1"/>
                </a:solidFill>
                <a:latin typeface="Candara" panose="020E0502030303020204" pitchFamily="34" charset="0"/>
              </a:rPr>
              <a:t>. Competencias en AF a desarrollar en la </a:t>
            </a:r>
            <a:r>
              <a:rPr lang="es-ES" sz="1800" b="1" dirty="0" smtClean="0">
                <a:solidFill>
                  <a:schemeClr val="tx1"/>
                </a:solidFill>
                <a:latin typeface="Candara" panose="020E0502030303020204" pitchFamily="34" charset="0"/>
              </a:rPr>
              <a:t>Universidad</a:t>
            </a:r>
          </a:p>
          <a:p>
            <a:pPr algn="just"/>
            <a:endParaRPr lang="es-ES" sz="1800" b="1" dirty="0" smtClean="0">
              <a:solidFill>
                <a:schemeClr val="tx1"/>
              </a:solidFill>
              <a:latin typeface="Candara" panose="020E0502030303020204" pitchFamily="34" charset="0"/>
            </a:endParaRPr>
          </a:p>
          <a:p>
            <a:pPr algn="just"/>
            <a:r>
              <a:rPr lang="es-ES" sz="1800" b="1" dirty="0">
                <a:solidFill>
                  <a:schemeClr val="tx1"/>
                </a:solidFill>
                <a:latin typeface="Candara" panose="020E0502030303020204" pitchFamily="34" charset="0"/>
              </a:rPr>
              <a:t>Las competencias específicas </a:t>
            </a:r>
            <a:r>
              <a:rPr lang="es-ES" sz="1800" dirty="0">
                <a:solidFill>
                  <a:schemeClr val="tx1"/>
                </a:solidFill>
                <a:latin typeface="Candara" panose="020E0502030303020204" pitchFamily="34" charset="0"/>
              </a:rPr>
              <a:t>acordadas por los grupos de trabajo relacionadas con la docencia de la AF en la Universidad serían:</a:t>
            </a:r>
          </a:p>
          <a:p>
            <a:pPr marL="342900" lvl="0" indent="-342900">
              <a:buFont typeface="Arial" panose="020B0604020202020204" pitchFamily="34" charset="0"/>
              <a:buChar char="•"/>
            </a:pPr>
            <a:r>
              <a:rPr lang="es-ES" sz="1800" dirty="0">
                <a:solidFill>
                  <a:schemeClr val="tx1"/>
                </a:solidFill>
                <a:latin typeface="Candara" panose="020E0502030303020204" pitchFamily="34" charset="0"/>
              </a:rPr>
              <a:t>Competencia para evaluar la farmacoterapia de los pacientes en una situación determinada y priorizar las necesidades de intervención.</a:t>
            </a:r>
          </a:p>
          <a:p>
            <a:pPr marL="342900" lvl="0" indent="-342900">
              <a:buFont typeface="Arial" panose="020B0604020202020204" pitchFamily="34" charset="0"/>
              <a:buChar char="•"/>
            </a:pPr>
            <a:r>
              <a:rPr lang="es-ES" sz="1800" dirty="0">
                <a:solidFill>
                  <a:schemeClr val="tx1"/>
                </a:solidFill>
                <a:latin typeface="Candara" panose="020E0502030303020204" pitchFamily="34" charset="0"/>
              </a:rPr>
              <a:t>Competencia para realizar entrevistas clínicas.</a:t>
            </a:r>
          </a:p>
          <a:p>
            <a:pPr marL="342900" lvl="0" indent="-342900">
              <a:buFont typeface="Arial" panose="020B0604020202020204" pitchFamily="34" charset="0"/>
              <a:buChar char="•"/>
            </a:pPr>
            <a:r>
              <a:rPr lang="es-ES" sz="1800" dirty="0">
                <a:solidFill>
                  <a:schemeClr val="tx1"/>
                </a:solidFill>
                <a:latin typeface="Candara" panose="020E0502030303020204" pitchFamily="34" charset="0"/>
              </a:rPr>
              <a:t>Competencia para la comunicación interprofesional y con pacientes.</a:t>
            </a:r>
          </a:p>
          <a:p>
            <a:pPr marL="342900" lvl="0" indent="-342900">
              <a:buFont typeface="Arial" panose="020B0604020202020204" pitchFamily="34" charset="0"/>
              <a:buChar char="•"/>
            </a:pPr>
            <a:r>
              <a:rPr lang="es-ES" sz="1800" dirty="0">
                <a:solidFill>
                  <a:schemeClr val="tx1"/>
                </a:solidFill>
                <a:latin typeface="Candara" panose="020E0502030303020204" pitchFamily="34" charset="0"/>
              </a:rPr>
              <a:t>Competencia para gestionar y liderar el entorno de trabajo.</a:t>
            </a:r>
          </a:p>
          <a:p>
            <a:pPr marL="342900" lvl="0" indent="-342900">
              <a:buFont typeface="Arial" panose="020B0604020202020204" pitchFamily="34" charset="0"/>
              <a:buChar char="•"/>
            </a:pPr>
            <a:r>
              <a:rPr lang="es-ES" sz="1800" dirty="0">
                <a:solidFill>
                  <a:schemeClr val="tx1"/>
                </a:solidFill>
                <a:latin typeface="Candara" panose="020E0502030303020204" pitchFamily="34" charset="0"/>
              </a:rPr>
              <a:t>Competencia para trabajar dentro del sistema sanitario.</a:t>
            </a:r>
          </a:p>
          <a:p>
            <a:r>
              <a:rPr lang="es-ES" sz="1800" dirty="0">
                <a:solidFill>
                  <a:schemeClr val="tx1"/>
                </a:solidFill>
                <a:latin typeface="Candara" panose="020E0502030303020204" pitchFamily="34" charset="0"/>
              </a:rPr>
              <a:t> </a:t>
            </a:r>
          </a:p>
          <a:p>
            <a:pPr algn="just"/>
            <a:r>
              <a:rPr lang="es-ES" sz="1800" dirty="0">
                <a:solidFill>
                  <a:schemeClr val="tx1"/>
                </a:solidFill>
                <a:latin typeface="Candara" panose="020E0502030303020204" pitchFamily="34" charset="0"/>
              </a:rPr>
              <a:t>En general, se considera necesario el establecimiento de asignaturas obligatorias de AF, y con una mayor carga lectiva, </a:t>
            </a:r>
            <a:r>
              <a:rPr lang="es-ES" sz="1800" b="1" dirty="0">
                <a:solidFill>
                  <a:schemeClr val="tx1"/>
                </a:solidFill>
                <a:latin typeface="Candara" panose="020E0502030303020204" pitchFamily="34" charset="0"/>
              </a:rPr>
              <a:t>para garantizar que</a:t>
            </a:r>
            <a:r>
              <a:rPr lang="es-ES" sz="1800" dirty="0">
                <a:solidFill>
                  <a:schemeClr val="tx1"/>
                </a:solidFill>
                <a:latin typeface="Candara" panose="020E0502030303020204" pitchFamily="34" charset="0"/>
              </a:rPr>
              <a:t> </a:t>
            </a:r>
            <a:r>
              <a:rPr lang="es-ES" sz="1800" b="1" dirty="0">
                <a:solidFill>
                  <a:schemeClr val="tx1"/>
                </a:solidFill>
                <a:latin typeface="Candara" panose="020E0502030303020204" pitchFamily="34" charset="0"/>
              </a:rPr>
              <a:t>todos los alumnos de Grado en Farmacia adquieran las competencias</a:t>
            </a:r>
            <a:r>
              <a:rPr lang="es-ES" sz="1800" dirty="0">
                <a:solidFill>
                  <a:schemeClr val="tx1"/>
                </a:solidFill>
                <a:latin typeface="Candara" panose="020E0502030303020204" pitchFamily="34" charset="0"/>
              </a:rPr>
              <a:t> </a:t>
            </a:r>
            <a:r>
              <a:rPr lang="es-ES" sz="1800" b="1" dirty="0">
                <a:solidFill>
                  <a:schemeClr val="tx1"/>
                </a:solidFill>
                <a:latin typeface="Candara" panose="020E0502030303020204" pitchFamily="34" charset="0"/>
              </a:rPr>
              <a:t>específicas de AF</a:t>
            </a:r>
            <a:r>
              <a:rPr lang="es-ES" sz="1800" dirty="0">
                <a:solidFill>
                  <a:schemeClr val="tx1"/>
                </a:solidFill>
                <a:latin typeface="Candara" panose="020E0502030303020204" pitchFamily="34" charset="0"/>
              </a:rPr>
              <a:t>.</a:t>
            </a:r>
          </a:p>
          <a:p>
            <a:pPr algn="just"/>
            <a:endParaRPr lang="es-ES" sz="2200" dirty="0">
              <a:solidFill>
                <a:schemeClr val="tx1"/>
              </a:solidFill>
              <a:latin typeface="Candara" panose="020E0502030303020204" pitchFamily="34" charset="0"/>
            </a:endParaRPr>
          </a:p>
          <a:p>
            <a:endParaRPr lang="es-ES" dirty="0"/>
          </a:p>
          <a:p>
            <a:endParaRPr lang="es-ES" dirty="0"/>
          </a:p>
        </p:txBody>
      </p:sp>
      <p:sp>
        <p:nvSpPr>
          <p:cNvPr id="4" name="Título 1"/>
          <p:cNvSpPr>
            <a:spLocks noGrp="1"/>
          </p:cNvSpPr>
          <p:nvPr>
            <p:ph type="title"/>
          </p:nvPr>
        </p:nvSpPr>
        <p:spPr>
          <a:xfrm>
            <a:off x="117339" y="147492"/>
            <a:ext cx="7772400" cy="1053413"/>
          </a:xfrm>
        </p:spPr>
        <p:txBody>
          <a:bodyPr>
            <a:normAutofit fontScale="90000"/>
          </a:bodyPr>
          <a:lstStyle/>
          <a:p>
            <a:r>
              <a:rPr lang="es-ES" dirty="0" smtClean="0"/>
              <a:t>12 </a:t>
            </a:r>
            <a:r>
              <a:rPr lang="es-ES" cap="none" dirty="0" smtClean="0"/>
              <a:t>de septiembre 2013- DESARROLLO</a:t>
            </a:r>
            <a:endParaRPr lang="es-ES" dirty="0"/>
          </a:p>
        </p:txBody>
      </p:sp>
    </p:spTree>
    <p:extLst>
      <p:ext uri="{BB962C8B-B14F-4D97-AF65-F5344CB8AC3E}">
        <p14:creationId xmlns:p14="http://schemas.microsoft.com/office/powerpoint/2010/main" val="938538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309068" y="973375"/>
            <a:ext cx="8406580" cy="5206195"/>
          </a:xfrm>
        </p:spPr>
        <p:txBody>
          <a:bodyPr>
            <a:normAutofit fontScale="25000" lnSpcReduction="20000"/>
          </a:bodyPr>
          <a:lstStyle/>
          <a:p>
            <a:pPr algn="just"/>
            <a:r>
              <a:rPr lang="es-ES" sz="8000" b="1" dirty="0">
                <a:solidFill>
                  <a:schemeClr val="tx1"/>
                </a:solidFill>
                <a:latin typeface="Candara" panose="020E0502030303020204" pitchFamily="34" charset="0"/>
              </a:rPr>
              <a:t>1 La docencia de la AF en la </a:t>
            </a:r>
            <a:r>
              <a:rPr lang="es-ES" sz="8000" b="1" dirty="0" smtClean="0">
                <a:solidFill>
                  <a:schemeClr val="tx1"/>
                </a:solidFill>
                <a:latin typeface="Candara" panose="020E0502030303020204" pitchFamily="34" charset="0"/>
              </a:rPr>
              <a:t>Universidad</a:t>
            </a:r>
          </a:p>
          <a:p>
            <a:pPr algn="just"/>
            <a:endParaRPr lang="es-ES" sz="8000" b="1" dirty="0" smtClean="0">
              <a:solidFill>
                <a:schemeClr val="tx1"/>
              </a:solidFill>
              <a:latin typeface="Candara" panose="020E0502030303020204" pitchFamily="34" charset="0"/>
            </a:endParaRPr>
          </a:p>
          <a:p>
            <a:pPr algn="just"/>
            <a:r>
              <a:rPr lang="es-ES" sz="8000" b="1" dirty="0" smtClean="0">
                <a:solidFill>
                  <a:schemeClr val="tx1"/>
                </a:solidFill>
                <a:latin typeface="Candara" panose="020E0502030303020204" pitchFamily="34" charset="0"/>
              </a:rPr>
              <a:t>1.2 Barreras y facilitadores  para la inclusión de las competencias</a:t>
            </a:r>
          </a:p>
          <a:p>
            <a:pPr algn="just"/>
            <a:endParaRPr lang="es-ES" sz="8000" b="1" dirty="0" smtClean="0">
              <a:solidFill>
                <a:schemeClr val="tx1"/>
              </a:solidFill>
              <a:latin typeface="Candara" panose="020E0502030303020204" pitchFamily="34" charset="0"/>
            </a:endParaRPr>
          </a:p>
          <a:p>
            <a:pPr algn="just"/>
            <a:r>
              <a:rPr lang="es-ES" sz="7200" dirty="0">
                <a:solidFill>
                  <a:schemeClr val="tx1"/>
                </a:solidFill>
                <a:latin typeface="Candara" panose="020E0502030303020204" pitchFamily="34" charset="0"/>
              </a:rPr>
              <a:t>La colaboración de las sociedades científicas y la Organización Farmacéutica </a:t>
            </a:r>
            <a:r>
              <a:rPr lang="es-ES" sz="7200" dirty="0" smtClean="0">
                <a:solidFill>
                  <a:schemeClr val="tx1"/>
                </a:solidFill>
                <a:latin typeface="Candara" panose="020E0502030303020204" pitchFamily="34" charset="0"/>
              </a:rPr>
              <a:t> Colegial </a:t>
            </a:r>
            <a:r>
              <a:rPr lang="es-ES" sz="7200" dirty="0">
                <a:solidFill>
                  <a:schemeClr val="tx1"/>
                </a:solidFill>
                <a:latin typeface="Candara" panose="020E0502030303020204" pitchFamily="34" charset="0"/>
              </a:rPr>
              <a:t>es básica para </a:t>
            </a:r>
            <a:r>
              <a:rPr lang="es-ES" sz="7200" dirty="0" smtClean="0">
                <a:solidFill>
                  <a:schemeClr val="tx1"/>
                </a:solidFill>
                <a:latin typeface="Candara" panose="020E0502030303020204" pitchFamily="34" charset="0"/>
              </a:rPr>
              <a:t>promover </a:t>
            </a:r>
            <a:r>
              <a:rPr lang="es-ES" sz="7200" dirty="0">
                <a:solidFill>
                  <a:schemeClr val="tx1"/>
                </a:solidFill>
                <a:latin typeface="Candara" panose="020E0502030303020204" pitchFamily="34" charset="0"/>
              </a:rPr>
              <a:t>nuevas materias en los planes de </a:t>
            </a:r>
            <a:r>
              <a:rPr lang="es-ES" sz="7200" dirty="0" smtClean="0">
                <a:solidFill>
                  <a:schemeClr val="tx1"/>
                </a:solidFill>
                <a:latin typeface="Candara" panose="020E0502030303020204" pitchFamily="34" charset="0"/>
              </a:rPr>
              <a:t>estudio </a:t>
            </a:r>
            <a:r>
              <a:rPr lang="es-ES" sz="7200" dirty="0">
                <a:solidFill>
                  <a:schemeClr val="tx1"/>
                </a:solidFill>
                <a:latin typeface="Candara" panose="020E0502030303020204" pitchFamily="34" charset="0"/>
              </a:rPr>
              <a:t>de Grado en Farmacia necesarias para la evolución de la </a:t>
            </a:r>
            <a:r>
              <a:rPr lang="es-ES" sz="7200" dirty="0" smtClean="0">
                <a:solidFill>
                  <a:schemeClr val="tx1"/>
                </a:solidFill>
                <a:latin typeface="Candara" panose="020E0502030303020204" pitchFamily="34" charset="0"/>
              </a:rPr>
              <a:t>Profesión Farmacéutica.</a:t>
            </a:r>
          </a:p>
          <a:p>
            <a:pPr algn="just"/>
            <a:endParaRPr lang="es-ES" sz="7200" dirty="0" smtClean="0">
              <a:solidFill>
                <a:schemeClr val="tx1"/>
              </a:solidFill>
              <a:latin typeface="Candara" panose="020E0502030303020204" pitchFamily="34" charset="0"/>
            </a:endParaRPr>
          </a:p>
          <a:p>
            <a:pPr algn="just"/>
            <a:r>
              <a:rPr lang="es-ES" sz="7200" dirty="0" smtClean="0">
                <a:solidFill>
                  <a:schemeClr val="tx1"/>
                </a:solidFill>
                <a:latin typeface="Candara" panose="020E0502030303020204" pitchFamily="34" charset="0"/>
              </a:rPr>
              <a:t>Para </a:t>
            </a:r>
            <a:r>
              <a:rPr lang="es-ES" sz="7200" dirty="0">
                <a:solidFill>
                  <a:schemeClr val="tx1"/>
                </a:solidFill>
                <a:latin typeface="Candara" panose="020E0502030303020204" pitchFamily="34" charset="0"/>
              </a:rPr>
              <a:t>introducir en los planes de estudio las materias necesarias para </a:t>
            </a:r>
            <a:r>
              <a:rPr lang="es-ES" sz="7200" dirty="0" smtClean="0">
                <a:solidFill>
                  <a:schemeClr val="tx1"/>
                </a:solidFill>
                <a:latin typeface="Candara" panose="020E0502030303020204" pitchFamily="34" charset="0"/>
              </a:rPr>
              <a:t>adquirir </a:t>
            </a:r>
            <a:r>
              <a:rPr lang="es-ES" sz="7200" dirty="0">
                <a:solidFill>
                  <a:schemeClr val="tx1"/>
                </a:solidFill>
                <a:latin typeface="Candara" panose="020E0502030303020204" pitchFamily="34" charset="0"/>
              </a:rPr>
              <a:t>las competencias en AF, se proponen una serie de </a:t>
            </a:r>
            <a:r>
              <a:rPr lang="es-ES" sz="7200" dirty="0" smtClean="0">
                <a:solidFill>
                  <a:schemeClr val="tx1"/>
                </a:solidFill>
                <a:latin typeface="Candara" panose="020E0502030303020204" pitchFamily="34" charset="0"/>
              </a:rPr>
              <a:t>iniciativas: </a:t>
            </a:r>
          </a:p>
          <a:p>
            <a:pPr algn="just"/>
            <a:endParaRPr lang="es-ES" sz="7200" dirty="0">
              <a:solidFill>
                <a:schemeClr val="tx1"/>
              </a:solidFill>
              <a:latin typeface="Candara" panose="020E0502030303020204" pitchFamily="34" charset="0"/>
            </a:endParaRPr>
          </a:p>
          <a:p>
            <a:pPr marL="442913" indent="-354013" algn="just">
              <a:buFont typeface="Arial" panose="020B0604020202020204" pitchFamily="34" charset="0"/>
              <a:buChar char="•"/>
            </a:pPr>
            <a:r>
              <a:rPr lang="es-ES" sz="7200" dirty="0" smtClean="0">
                <a:solidFill>
                  <a:schemeClr val="tx1"/>
                </a:solidFill>
                <a:latin typeface="Candara" panose="020E0502030303020204" pitchFamily="34" charset="0"/>
              </a:rPr>
              <a:t>Talleres </a:t>
            </a:r>
            <a:r>
              <a:rPr lang="es-ES" sz="7200" dirty="0">
                <a:solidFill>
                  <a:schemeClr val="tx1"/>
                </a:solidFill>
                <a:latin typeface="Candara" panose="020E0502030303020204" pitchFamily="34" charset="0"/>
              </a:rPr>
              <a:t>de casos clínicos con participación de otros estudiantes </a:t>
            </a:r>
            <a:r>
              <a:rPr lang="es-ES" sz="7200" dirty="0" smtClean="0">
                <a:solidFill>
                  <a:schemeClr val="tx1"/>
                </a:solidFill>
                <a:latin typeface="Candara" panose="020E0502030303020204" pitchFamily="34" charset="0"/>
              </a:rPr>
              <a:t>sanitarios</a:t>
            </a:r>
            <a:r>
              <a:rPr lang="es-ES" sz="7200" dirty="0">
                <a:solidFill>
                  <a:schemeClr val="tx1"/>
                </a:solidFill>
                <a:latin typeface="Candara" panose="020E0502030303020204" pitchFamily="34" charset="0"/>
              </a:rPr>
              <a:t>. </a:t>
            </a:r>
          </a:p>
          <a:p>
            <a:pPr marL="442913" indent="-354013" algn="just">
              <a:buFont typeface="Arial" panose="020B0604020202020204" pitchFamily="34" charset="0"/>
              <a:buChar char="•"/>
            </a:pPr>
            <a:r>
              <a:rPr lang="es-ES" sz="7200" dirty="0" smtClean="0">
                <a:solidFill>
                  <a:schemeClr val="tx1"/>
                </a:solidFill>
                <a:latin typeface="Candara" panose="020E0502030303020204" pitchFamily="34" charset="0"/>
              </a:rPr>
              <a:t>Aulas </a:t>
            </a:r>
            <a:r>
              <a:rPr lang="es-ES" sz="7200" dirty="0">
                <a:solidFill>
                  <a:schemeClr val="tx1"/>
                </a:solidFill>
                <a:latin typeface="Candara" panose="020E0502030303020204" pitchFamily="34" charset="0"/>
              </a:rPr>
              <a:t>prácticas con pacientes reales y/o simulados. </a:t>
            </a:r>
            <a:endParaRPr lang="es-ES" sz="7200" dirty="0" smtClean="0">
              <a:solidFill>
                <a:schemeClr val="tx1"/>
              </a:solidFill>
              <a:latin typeface="Candara" panose="020E0502030303020204" pitchFamily="34" charset="0"/>
            </a:endParaRPr>
          </a:p>
          <a:p>
            <a:pPr marL="442913" indent="-354013" algn="just">
              <a:buFont typeface="Arial" panose="020B0604020202020204" pitchFamily="34" charset="0"/>
              <a:buChar char="•"/>
            </a:pPr>
            <a:r>
              <a:rPr lang="es-ES" sz="7200" dirty="0" smtClean="0">
                <a:solidFill>
                  <a:schemeClr val="tx1"/>
                </a:solidFill>
                <a:latin typeface="Candara" panose="020E0502030303020204" pitchFamily="34" charset="0"/>
              </a:rPr>
              <a:t>Seminarios </a:t>
            </a:r>
            <a:r>
              <a:rPr lang="es-ES" sz="7200" dirty="0">
                <a:solidFill>
                  <a:schemeClr val="tx1"/>
                </a:solidFill>
                <a:latin typeface="Candara" panose="020E0502030303020204" pitchFamily="34" charset="0"/>
              </a:rPr>
              <a:t>impartidos por farmacéuticos de Hospital, de Atención </a:t>
            </a:r>
            <a:r>
              <a:rPr lang="es-ES" sz="7200" dirty="0" smtClean="0">
                <a:solidFill>
                  <a:schemeClr val="tx1"/>
                </a:solidFill>
                <a:latin typeface="Candara" panose="020E0502030303020204" pitchFamily="34" charset="0"/>
              </a:rPr>
              <a:t>Primaria </a:t>
            </a:r>
            <a:r>
              <a:rPr lang="es-ES" sz="7200" dirty="0">
                <a:solidFill>
                  <a:schemeClr val="tx1"/>
                </a:solidFill>
                <a:latin typeface="Candara" panose="020E0502030303020204" pitchFamily="34" charset="0"/>
              </a:rPr>
              <a:t>y Comunitaria, explicando su práctica profesional. </a:t>
            </a:r>
            <a:endParaRPr lang="es-ES" sz="7200" dirty="0" smtClean="0">
              <a:solidFill>
                <a:schemeClr val="tx1"/>
              </a:solidFill>
              <a:latin typeface="Candara" panose="020E0502030303020204" pitchFamily="34" charset="0"/>
            </a:endParaRPr>
          </a:p>
          <a:p>
            <a:pPr marL="442913" indent="-354013" algn="just">
              <a:buFont typeface="Arial" panose="020B0604020202020204" pitchFamily="34" charset="0"/>
              <a:buChar char="•"/>
            </a:pPr>
            <a:r>
              <a:rPr lang="es-ES" sz="7200" dirty="0" smtClean="0">
                <a:solidFill>
                  <a:schemeClr val="tx1"/>
                </a:solidFill>
                <a:latin typeface="Candara" panose="020E0502030303020204" pitchFamily="34" charset="0"/>
              </a:rPr>
              <a:t>Conocimiento </a:t>
            </a:r>
            <a:r>
              <a:rPr lang="es-ES" sz="7200" dirty="0">
                <a:solidFill>
                  <a:schemeClr val="tx1"/>
                </a:solidFill>
                <a:latin typeface="Candara" panose="020E0502030303020204" pitchFamily="34" charset="0"/>
              </a:rPr>
              <a:t>del funcionamiento asistencial en Centros de </a:t>
            </a:r>
            <a:r>
              <a:rPr lang="es-ES" sz="7200" dirty="0" smtClean="0">
                <a:solidFill>
                  <a:schemeClr val="tx1"/>
                </a:solidFill>
                <a:latin typeface="Candara" panose="020E0502030303020204" pitchFamily="34" charset="0"/>
              </a:rPr>
              <a:t>Salud.</a:t>
            </a:r>
          </a:p>
          <a:p>
            <a:pPr marL="442913" indent="-354013" algn="just">
              <a:buFont typeface="Arial" panose="020B0604020202020204" pitchFamily="34" charset="0"/>
              <a:buChar char="•"/>
            </a:pPr>
            <a:r>
              <a:rPr lang="es-ES" sz="7200" dirty="0" smtClean="0">
                <a:solidFill>
                  <a:schemeClr val="tx1"/>
                </a:solidFill>
                <a:latin typeface="Candara" panose="020E0502030303020204" pitchFamily="34" charset="0"/>
              </a:rPr>
              <a:t>Rotación </a:t>
            </a:r>
            <a:r>
              <a:rPr lang="es-ES" sz="7200" dirty="0">
                <a:solidFill>
                  <a:schemeClr val="tx1"/>
                </a:solidFill>
                <a:latin typeface="Candara" panose="020E0502030303020204" pitchFamily="34" charset="0"/>
              </a:rPr>
              <a:t>por los Centros de Información del Medicamento (CIM) </a:t>
            </a:r>
            <a:r>
              <a:rPr lang="es-ES" sz="7200" dirty="0" smtClean="0">
                <a:solidFill>
                  <a:schemeClr val="tx1"/>
                </a:solidFill>
                <a:latin typeface="Candara" panose="020E0502030303020204" pitchFamily="34" charset="0"/>
              </a:rPr>
              <a:t>en </a:t>
            </a:r>
            <a:r>
              <a:rPr lang="es-ES" sz="7200" dirty="0">
                <a:solidFill>
                  <a:schemeClr val="tx1"/>
                </a:solidFill>
                <a:latin typeface="Candara" panose="020E0502030303020204" pitchFamily="34" charset="0"/>
              </a:rPr>
              <a:t>los Colegios Oficiales de Farmacéuticos. </a:t>
            </a:r>
          </a:p>
          <a:p>
            <a:endParaRPr lang="es-ES" sz="2200" b="1" dirty="0" smtClean="0">
              <a:solidFill>
                <a:schemeClr val="tx1"/>
              </a:solidFill>
              <a:latin typeface="Candara" panose="020E0502030303020204" pitchFamily="34" charset="0"/>
            </a:endParaRPr>
          </a:p>
          <a:p>
            <a:endParaRPr lang="es-ES" dirty="0">
              <a:solidFill>
                <a:schemeClr val="tx1"/>
              </a:solidFill>
              <a:latin typeface="Candara" panose="020E0502030303020204" pitchFamily="34" charset="0"/>
            </a:endParaRPr>
          </a:p>
          <a:p>
            <a:pPr algn="just"/>
            <a:endParaRPr lang="es-ES" sz="2200" dirty="0" smtClean="0">
              <a:solidFill>
                <a:schemeClr val="tx1"/>
              </a:solidFill>
              <a:latin typeface="Candara" panose="020E0502030303020204" pitchFamily="34" charset="0"/>
            </a:endParaRPr>
          </a:p>
          <a:p>
            <a:pPr algn="just"/>
            <a:endParaRPr lang="es-ES" sz="2200" dirty="0">
              <a:solidFill>
                <a:schemeClr val="tx1"/>
              </a:solidFill>
              <a:latin typeface="Candara" panose="020E0502030303020204" pitchFamily="34" charset="0"/>
            </a:endParaRPr>
          </a:p>
          <a:p>
            <a:endParaRPr lang="es-ES" dirty="0"/>
          </a:p>
          <a:p>
            <a:endParaRPr lang="es-ES" dirty="0"/>
          </a:p>
        </p:txBody>
      </p:sp>
      <p:sp>
        <p:nvSpPr>
          <p:cNvPr id="4" name="Título 1"/>
          <p:cNvSpPr>
            <a:spLocks noGrp="1"/>
          </p:cNvSpPr>
          <p:nvPr>
            <p:ph type="title"/>
          </p:nvPr>
        </p:nvSpPr>
        <p:spPr>
          <a:xfrm>
            <a:off x="117339" y="147492"/>
            <a:ext cx="7772400" cy="1053413"/>
          </a:xfrm>
        </p:spPr>
        <p:txBody>
          <a:bodyPr>
            <a:normAutofit fontScale="90000"/>
          </a:bodyPr>
          <a:lstStyle/>
          <a:p>
            <a:r>
              <a:rPr lang="es-ES" dirty="0" smtClean="0"/>
              <a:t>12 </a:t>
            </a:r>
            <a:r>
              <a:rPr lang="es-ES" cap="none" dirty="0" smtClean="0"/>
              <a:t>de septiembre 2013- DESARROLLO</a:t>
            </a:r>
            <a:endParaRPr lang="es-ES" dirty="0"/>
          </a:p>
        </p:txBody>
      </p:sp>
    </p:spTree>
    <p:extLst>
      <p:ext uri="{BB962C8B-B14F-4D97-AF65-F5344CB8AC3E}">
        <p14:creationId xmlns:p14="http://schemas.microsoft.com/office/powerpoint/2010/main" val="1212933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339213" y="2772683"/>
            <a:ext cx="8406580" cy="5073445"/>
          </a:xfrm>
        </p:spPr>
        <p:txBody>
          <a:bodyPr>
            <a:normAutofit/>
          </a:bodyPr>
          <a:lstStyle/>
          <a:p>
            <a:r>
              <a:rPr lang="es-ES" sz="2200" b="1" dirty="0">
                <a:solidFill>
                  <a:schemeClr val="tx1"/>
                </a:solidFill>
                <a:latin typeface="Candara" panose="020E0502030303020204" pitchFamily="34" charset="0"/>
              </a:rPr>
              <a:t>1 La docencia de la AF en la </a:t>
            </a:r>
            <a:r>
              <a:rPr lang="es-ES" sz="2200" b="1" dirty="0" smtClean="0">
                <a:solidFill>
                  <a:schemeClr val="tx1"/>
                </a:solidFill>
                <a:latin typeface="Candara" panose="020E0502030303020204" pitchFamily="34" charset="0"/>
              </a:rPr>
              <a:t>Universidad</a:t>
            </a:r>
          </a:p>
          <a:p>
            <a:endParaRPr lang="es-ES" sz="2200" b="1" dirty="0" smtClean="0">
              <a:solidFill>
                <a:schemeClr val="tx1"/>
              </a:solidFill>
              <a:latin typeface="Candara" panose="020E0502030303020204" pitchFamily="34" charset="0"/>
            </a:endParaRPr>
          </a:p>
          <a:p>
            <a:r>
              <a:rPr lang="es-ES" sz="2200" b="1" dirty="0" smtClean="0">
                <a:solidFill>
                  <a:schemeClr val="tx1"/>
                </a:solidFill>
                <a:latin typeface="Candara" panose="020E0502030303020204" pitchFamily="34" charset="0"/>
              </a:rPr>
              <a:t>1.3</a:t>
            </a:r>
            <a:r>
              <a:rPr lang="es-ES" sz="2200" b="1" dirty="0">
                <a:solidFill>
                  <a:schemeClr val="tx1"/>
                </a:solidFill>
                <a:latin typeface="Candara" panose="020E0502030303020204" pitchFamily="34" charset="0"/>
              </a:rPr>
              <a:t>. Estructura y recursos de la docencia de la AF en la Universidad</a:t>
            </a:r>
            <a:endParaRPr lang="es-ES" sz="2200" dirty="0">
              <a:solidFill>
                <a:schemeClr val="tx1"/>
              </a:solidFill>
              <a:latin typeface="Candara" panose="020E0502030303020204" pitchFamily="34" charset="0"/>
            </a:endParaRPr>
          </a:p>
          <a:p>
            <a:pPr algn="just"/>
            <a:r>
              <a:rPr lang="es-ES" sz="2200" dirty="0">
                <a:solidFill>
                  <a:schemeClr val="tx1"/>
                </a:solidFill>
                <a:latin typeface="Candara" panose="020E0502030303020204" pitchFamily="34" charset="0"/>
              </a:rPr>
              <a:t>En términos generales, las Facultades de Farmacia no disponen en </a:t>
            </a:r>
            <a:r>
              <a:rPr lang="es-ES" sz="2200" dirty="0" smtClean="0">
                <a:solidFill>
                  <a:schemeClr val="tx1"/>
                </a:solidFill>
                <a:latin typeface="Candara" panose="020E0502030303020204" pitchFamily="34" charset="0"/>
              </a:rPr>
              <a:t>la actualidad </a:t>
            </a:r>
            <a:r>
              <a:rPr lang="es-ES" sz="2200" dirty="0">
                <a:solidFill>
                  <a:schemeClr val="tx1"/>
                </a:solidFill>
                <a:latin typeface="Candara" panose="020E0502030303020204" pitchFamily="34" charset="0"/>
              </a:rPr>
              <a:t>de </a:t>
            </a:r>
            <a:r>
              <a:rPr lang="es-ES" sz="2200" b="1" dirty="0">
                <a:solidFill>
                  <a:schemeClr val="tx1"/>
                </a:solidFill>
                <a:latin typeface="Candara" panose="020E0502030303020204" pitchFamily="34" charset="0"/>
              </a:rPr>
              <a:t>estructuras departamentales </a:t>
            </a:r>
            <a:r>
              <a:rPr lang="es-ES" sz="2200" dirty="0">
                <a:solidFill>
                  <a:schemeClr val="tx1"/>
                </a:solidFill>
                <a:latin typeface="Candara" panose="020E0502030303020204" pitchFamily="34" charset="0"/>
              </a:rPr>
              <a:t>adecuadas para la docencia de la AF, por lo que debería impulsarse la creación de estructuras </a:t>
            </a:r>
            <a:r>
              <a:rPr lang="es-ES" sz="2200" dirty="0" err="1">
                <a:solidFill>
                  <a:schemeClr val="tx1"/>
                </a:solidFill>
                <a:latin typeface="Candara" panose="020E0502030303020204" pitchFamily="34" charset="0"/>
              </a:rPr>
              <a:t>intra</a:t>
            </a:r>
            <a:r>
              <a:rPr lang="es-ES" sz="2200" dirty="0">
                <a:solidFill>
                  <a:schemeClr val="tx1"/>
                </a:solidFill>
                <a:latin typeface="Candara" panose="020E0502030303020204" pitchFamily="34" charset="0"/>
              </a:rPr>
              <a:t> y/o interdepartamentales autónomas y finalistas en recursos humanos, físicos y económicos. </a:t>
            </a:r>
            <a:endParaRPr lang="es-ES" sz="2200" dirty="0" smtClean="0">
              <a:solidFill>
                <a:schemeClr val="tx1"/>
              </a:solidFill>
              <a:latin typeface="Candara" panose="020E0502030303020204" pitchFamily="34" charset="0"/>
            </a:endParaRPr>
          </a:p>
          <a:p>
            <a:pPr algn="just"/>
            <a:endParaRPr lang="es-ES" sz="2200" dirty="0" smtClean="0">
              <a:solidFill>
                <a:schemeClr val="tx1"/>
              </a:solidFill>
              <a:latin typeface="Candara" panose="020E0502030303020204" pitchFamily="34" charset="0"/>
            </a:endParaRPr>
          </a:p>
          <a:p>
            <a:pPr algn="just"/>
            <a:r>
              <a:rPr lang="es-ES" sz="2200" dirty="0" smtClean="0">
                <a:solidFill>
                  <a:schemeClr val="tx1"/>
                </a:solidFill>
                <a:latin typeface="Candara" panose="020E0502030303020204" pitchFamily="34" charset="0"/>
              </a:rPr>
              <a:t>Los </a:t>
            </a:r>
            <a:r>
              <a:rPr lang="es-ES" sz="2200" dirty="0">
                <a:solidFill>
                  <a:schemeClr val="tx1"/>
                </a:solidFill>
                <a:latin typeface="Candara" panose="020E0502030303020204" pitchFamily="34" charset="0"/>
              </a:rPr>
              <a:t>responsables de la AF en la Universidad deberían corresponderse con un perfil de profesor con experiencia docente e investigadora en AF y se debería contar, además, con la colaboración de profesionales cualificados en la materia con experiencia en Farmacia Comunitaria.</a:t>
            </a:r>
          </a:p>
          <a:p>
            <a:endParaRPr lang="es-ES" sz="2200" b="1" dirty="0" smtClean="0">
              <a:solidFill>
                <a:schemeClr val="tx1"/>
              </a:solidFill>
              <a:latin typeface="Candara" panose="020E0502030303020204" pitchFamily="34" charset="0"/>
            </a:endParaRPr>
          </a:p>
          <a:p>
            <a:endParaRPr lang="es-ES" dirty="0">
              <a:solidFill>
                <a:schemeClr val="tx1"/>
              </a:solidFill>
              <a:latin typeface="Candara" panose="020E0502030303020204" pitchFamily="34" charset="0"/>
            </a:endParaRPr>
          </a:p>
          <a:p>
            <a:pPr algn="just"/>
            <a:endParaRPr lang="es-ES" sz="2200" dirty="0" smtClean="0">
              <a:solidFill>
                <a:schemeClr val="tx1"/>
              </a:solidFill>
              <a:latin typeface="Candara" panose="020E0502030303020204" pitchFamily="34" charset="0"/>
            </a:endParaRPr>
          </a:p>
          <a:p>
            <a:pPr algn="just"/>
            <a:endParaRPr lang="es-ES" sz="2200" dirty="0">
              <a:solidFill>
                <a:schemeClr val="tx1"/>
              </a:solidFill>
              <a:latin typeface="Candara" panose="020E0502030303020204" pitchFamily="34" charset="0"/>
            </a:endParaRPr>
          </a:p>
          <a:p>
            <a:endParaRPr lang="es-ES" dirty="0"/>
          </a:p>
          <a:p>
            <a:endParaRPr lang="es-ES" dirty="0"/>
          </a:p>
        </p:txBody>
      </p:sp>
      <p:sp>
        <p:nvSpPr>
          <p:cNvPr id="4" name="Título 1"/>
          <p:cNvSpPr>
            <a:spLocks noGrp="1"/>
          </p:cNvSpPr>
          <p:nvPr>
            <p:ph type="title"/>
          </p:nvPr>
        </p:nvSpPr>
        <p:spPr>
          <a:xfrm>
            <a:off x="117339" y="147492"/>
            <a:ext cx="7772400" cy="1053413"/>
          </a:xfrm>
        </p:spPr>
        <p:txBody>
          <a:bodyPr>
            <a:normAutofit fontScale="90000"/>
          </a:bodyPr>
          <a:lstStyle/>
          <a:p>
            <a:r>
              <a:rPr lang="es-ES" dirty="0" smtClean="0"/>
              <a:t>12 </a:t>
            </a:r>
            <a:r>
              <a:rPr lang="es-ES" cap="none" dirty="0" smtClean="0"/>
              <a:t>de septiembre 2013- DESARROLLO</a:t>
            </a:r>
            <a:endParaRPr lang="es-ES" dirty="0"/>
          </a:p>
        </p:txBody>
      </p:sp>
    </p:spTree>
    <p:extLst>
      <p:ext uri="{BB962C8B-B14F-4D97-AF65-F5344CB8AC3E}">
        <p14:creationId xmlns:p14="http://schemas.microsoft.com/office/powerpoint/2010/main" val="4272679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264823" y="1953054"/>
            <a:ext cx="8406580" cy="5450618"/>
          </a:xfrm>
        </p:spPr>
        <p:txBody>
          <a:bodyPr>
            <a:normAutofit fontScale="92500" lnSpcReduction="10000"/>
          </a:bodyPr>
          <a:lstStyle/>
          <a:p>
            <a:r>
              <a:rPr lang="es-ES" sz="2200" b="1" dirty="0">
                <a:solidFill>
                  <a:schemeClr val="tx1"/>
                </a:solidFill>
                <a:latin typeface="Candara" panose="020E0502030303020204" pitchFamily="34" charset="0"/>
              </a:rPr>
              <a:t>2. Investigación y </a:t>
            </a:r>
            <a:r>
              <a:rPr lang="es-ES" sz="2200" b="1" dirty="0" smtClean="0">
                <a:solidFill>
                  <a:schemeClr val="tx1"/>
                </a:solidFill>
                <a:latin typeface="Candara" panose="020E0502030303020204" pitchFamily="34" charset="0"/>
              </a:rPr>
              <a:t>AF</a:t>
            </a:r>
          </a:p>
          <a:p>
            <a:pPr algn="just"/>
            <a:endParaRPr lang="es-ES" sz="2200" b="1" dirty="0" smtClean="0">
              <a:solidFill>
                <a:schemeClr val="tx1"/>
              </a:solidFill>
              <a:latin typeface="Candara" panose="020E0502030303020204" pitchFamily="34" charset="0"/>
            </a:endParaRPr>
          </a:p>
          <a:p>
            <a:pPr algn="just"/>
            <a:r>
              <a:rPr lang="es-ES" sz="2200" b="1" dirty="0">
                <a:solidFill>
                  <a:schemeClr val="tx1"/>
                </a:solidFill>
                <a:latin typeface="Candara" panose="020E0502030303020204" pitchFamily="34" charset="0"/>
              </a:rPr>
              <a:t>La investigación en AF en la Farmacia Comunitaria </a:t>
            </a:r>
            <a:r>
              <a:rPr lang="es-ES" sz="2200" dirty="0">
                <a:solidFill>
                  <a:schemeClr val="tx1"/>
                </a:solidFill>
                <a:latin typeface="Candara" panose="020E0502030303020204" pitchFamily="34" charset="0"/>
              </a:rPr>
              <a:t>ha sido una actividad poco desarrollada y con una escasa producción científica. Uno de los principales objetivos de la investigación en este campo debería ser conseguir la implantación de Servicios de AF en la Farmacia Comunitaria. La limitada producción científica en esta materia es realizada por farmacéuticos comunitarios con alta motivación que, además, tienen que superar muchas barreras derivadas de su actividad diaria. Hay que destacar que este ámbito profesional, si bien dispone de medios y accesibilidad para los pacientes, precisa de metodología propia de investigación. Es, por tanto, necesario crear y fortalecer un </a:t>
            </a:r>
            <a:r>
              <a:rPr lang="es-ES" sz="2200" b="1" dirty="0">
                <a:solidFill>
                  <a:schemeClr val="tx1"/>
                </a:solidFill>
                <a:latin typeface="Candara" panose="020E0502030303020204" pitchFamily="34" charset="0"/>
              </a:rPr>
              <a:t>nexo de unión entre Universidad y Farmacia</a:t>
            </a:r>
            <a:r>
              <a:rPr lang="es-ES" sz="2200" dirty="0">
                <a:solidFill>
                  <a:schemeClr val="tx1"/>
                </a:solidFill>
                <a:latin typeface="Candara" panose="020E0502030303020204" pitchFamily="34" charset="0"/>
              </a:rPr>
              <a:t> </a:t>
            </a:r>
            <a:r>
              <a:rPr lang="es-ES" sz="2200" b="1" dirty="0">
                <a:solidFill>
                  <a:schemeClr val="tx1"/>
                </a:solidFill>
                <a:latin typeface="Candara" panose="020E0502030303020204" pitchFamily="34" charset="0"/>
              </a:rPr>
              <a:t>Comunitaria</a:t>
            </a:r>
            <a:r>
              <a:rPr lang="es-ES" sz="2200" dirty="0">
                <a:solidFill>
                  <a:schemeClr val="tx1"/>
                </a:solidFill>
                <a:latin typeface="Candara" panose="020E0502030303020204" pitchFamily="34" charset="0"/>
              </a:rPr>
              <a:t>.</a:t>
            </a:r>
          </a:p>
          <a:p>
            <a:pPr algn="just"/>
            <a:r>
              <a:rPr lang="es-ES" sz="2200" dirty="0">
                <a:solidFill>
                  <a:schemeClr val="tx1"/>
                </a:solidFill>
                <a:latin typeface="Candara" panose="020E0502030303020204" pitchFamily="34" charset="0"/>
              </a:rPr>
              <a:t> </a:t>
            </a:r>
          </a:p>
          <a:p>
            <a:pPr algn="just"/>
            <a:r>
              <a:rPr lang="es-ES" sz="2200" dirty="0">
                <a:solidFill>
                  <a:schemeClr val="tx1"/>
                </a:solidFill>
                <a:latin typeface="Candara" panose="020E0502030303020204" pitchFamily="34" charset="0"/>
              </a:rPr>
              <a:t>Para favorecer la investigación en AF, se muestra necesario </a:t>
            </a:r>
            <a:r>
              <a:rPr lang="es-ES" sz="2200" b="1" dirty="0">
                <a:solidFill>
                  <a:schemeClr val="tx1"/>
                </a:solidFill>
                <a:latin typeface="Candara" panose="020E0502030303020204" pitchFamily="34" charset="0"/>
              </a:rPr>
              <a:t>incentivar </a:t>
            </a:r>
            <a:r>
              <a:rPr lang="es-ES" sz="2200" dirty="0">
                <a:solidFill>
                  <a:schemeClr val="tx1"/>
                </a:solidFill>
                <a:latin typeface="Candara" panose="020E0502030303020204" pitchFamily="34" charset="0"/>
              </a:rPr>
              <a:t>al farmacéutico comunitario, lo que además repercutirá en su desarrollo profesional. </a:t>
            </a:r>
          </a:p>
          <a:p>
            <a:endParaRPr lang="es-ES" dirty="0">
              <a:solidFill>
                <a:schemeClr val="tx1"/>
              </a:solidFill>
              <a:latin typeface="Candara" panose="020E0502030303020204" pitchFamily="34" charset="0"/>
            </a:endParaRPr>
          </a:p>
          <a:p>
            <a:pPr algn="just"/>
            <a:endParaRPr lang="es-ES" sz="2200" dirty="0" smtClean="0">
              <a:solidFill>
                <a:schemeClr val="tx1"/>
              </a:solidFill>
              <a:latin typeface="Candara" panose="020E0502030303020204" pitchFamily="34" charset="0"/>
            </a:endParaRPr>
          </a:p>
          <a:p>
            <a:pPr algn="just"/>
            <a:endParaRPr lang="es-ES" sz="2200" dirty="0">
              <a:solidFill>
                <a:schemeClr val="tx1"/>
              </a:solidFill>
              <a:latin typeface="Candara" panose="020E0502030303020204" pitchFamily="34" charset="0"/>
            </a:endParaRPr>
          </a:p>
          <a:p>
            <a:endParaRPr lang="es-ES" dirty="0"/>
          </a:p>
          <a:p>
            <a:endParaRPr lang="es-ES" dirty="0"/>
          </a:p>
        </p:txBody>
      </p:sp>
      <p:sp>
        <p:nvSpPr>
          <p:cNvPr id="4" name="Título 1"/>
          <p:cNvSpPr>
            <a:spLocks noGrp="1"/>
          </p:cNvSpPr>
          <p:nvPr>
            <p:ph type="title"/>
          </p:nvPr>
        </p:nvSpPr>
        <p:spPr>
          <a:xfrm>
            <a:off x="117339" y="147492"/>
            <a:ext cx="7772400" cy="1053413"/>
          </a:xfrm>
        </p:spPr>
        <p:txBody>
          <a:bodyPr>
            <a:normAutofit fontScale="90000"/>
          </a:bodyPr>
          <a:lstStyle/>
          <a:p>
            <a:r>
              <a:rPr lang="es-ES" dirty="0" smtClean="0"/>
              <a:t>12 </a:t>
            </a:r>
            <a:r>
              <a:rPr lang="es-ES" cap="none" dirty="0" smtClean="0"/>
              <a:t>de septiembre 2013- DESARROLLO</a:t>
            </a:r>
            <a:endParaRPr lang="es-ES" dirty="0"/>
          </a:p>
        </p:txBody>
      </p:sp>
    </p:spTree>
    <p:extLst>
      <p:ext uri="{BB962C8B-B14F-4D97-AF65-F5344CB8AC3E}">
        <p14:creationId xmlns:p14="http://schemas.microsoft.com/office/powerpoint/2010/main" val="271401872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B0F5BE3FAD2D874B867991BC35EBE0E0" ma:contentTypeVersion="1" ma:contentTypeDescription="Crear nuevo documento." ma:contentTypeScope="" ma:versionID="afc15bc35e8010cba4a2354bf09aa30d">
  <xsd:schema xmlns:xsd="http://www.w3.org/2001/XMLSchema" xmlns:xs="http://www.w3.org/2001/XMLSchema" xmlns:p="http://schemas.microsoft.com/office/2006/metadata/properties" xmlns:ns1="http://schemas.microsoft.com/sharepoint/v3" targetNamespace="http://schemas.microsoft.com/office/2006/metadata/properties" ma:root="true" ma:fieldsID="4b763fbbd1dc99c69a9b54d3510d7bd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 ma:hidden="true" ma:internalName="PublishingStartDate">
      <xsd:simpleType>
        <xsd:restriction base="dms:Unknown"/>
      </xsd:simpleType>
    </xsd:element>
    <xsd:element name="PublishingExpirationDate" ma:index="9" nillable="true" ma:displayName="Fecha de finalización programada"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5A90AB-E66A-45DC-A627-56E7F2E35DA3}">
  <ds:schemaRefs>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90CC9E2F-548F-4E0C-8661-C249B526D7C0}">
  <ds:schemaRefs>
    <ds:schemaRef ds:uri="http://schemas.microsoft.com/sharepoint/v3/contenttype/forms"/>
  </ds:schemaRefs>
</ds:datastoreItem>
</file>

<file path=customXml/itemProps3.xml><?xml version="1.0" encoding="utf-8"?>
<ds:datastoreItem xmlns:ds="http://schemas.openxmlformats.org/officeDocument/2006/customXml" ds:itemID="{C90C3331-CBDB-44FB-ACEF-0143FA8F3C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306</TotalTime>
  <Words>1336</Words>
  <Application>Microsoft Office PowerPoint</Application>
  <PresentationFormat>Presentación en pantalla (4:3)</PresentationFormat>
  <Paragraphs>141</Paragraphs>
  <Slides>16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Calibri</vt:lpstr>
      <vt:lpstr>Candara</vt:lpstr>
      <vt:lpstr>Tema de Office</vt:lpstr>
      <vt:lpstr>Apertura D. Fernando Martínez</vt:lpstr>
      <vt:lpstr>12 de septiembre 2013- INICIO</vt:lpstr>
      <vt:lpstr>12 de septiembre 2013- INICIO</vt:lpstr>
      <vt:lpstr>12 de septiembre 2013- INICIO</vt:lpstr>
      <vt:lpstr>12 de septiembre 2013- DESARROLLO</vt:lpstr>
      <vt:lpstr>12 de septiembre 2013- DESARROLLO</vt:lpstr>
      <vt:lpstr>12 de septiembre 2013- DESARROLLO</vt:lpstr>
      <vt:lpstr>12 de septiembre 2013- DESARROLLO</vt:lpstr>
      <vt:lpstr>12 de septiembre 2013- DESARROLLO</vt:lpstr>
      <vt:lpstr>12 de septiembre 2013- DESARROLLO</vt:lpstr>
      <vt:lpstr>12 de septiembre 2013- DESARROLLO</vt:lpstr>
      <vt:lpstr>12 de septiembre 2013- DESARROLLO</vt:lpstr>
      <vt:lpstr>12 de septiembre 2013 - PUNTO DE PARTIDA PARA LA 2ª JORNADA</vt:lpstr>
      <vt:lpstr>12 de septiembre 2013 - PUNTO DE PARTIDA PARA LA 2ª JORNADA</vt:lpstr>
      <vt:lpstr>12 de septiembre 2013 – CONSECUENCIA DE LA 2ª JORNADA</vt:lpstr>
      <vt:lpstr>Presentación de PowerPoint</vt:lpstr>
    </vt:vector>
  </TitlesOfParts>
  <Company>MEDEA Medical Education Agency, S.L.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Araceli Barea</dc:creator>
  <cp:lastModifiedBy>Administrador</cp:lastModifiedBy>
  <cp:revision>14</cp:revision>
  <dcterms:created xsi:type="dcterms:W3CDTF">2014-10-07T10:39:11Z</dcterms:created>
  <dcterms:modified xsi:type="dcterms:W3CDTF">2021-05-01T09:35:27Z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0x010100B0F5BE3FAD2D874B867991BC35EBE0E0</vt:lpwstr>
  </property>
  <property fmtid="{D5CDD505-2E9C-101B-9397-08002B2CF9AE}" pid="3" name="Order">
    <vt:r8>1900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ies>
</file>